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9"/>
  </p:notesMasterIdLst>
  <p:sldIdLst>
    <p:sldId id="271" r:id="rId2"/>
    <p:sldId id="283" r:id="rId3"/>
    <p:sldId id="284" r:id="rId4"/>
    <p:sldId id="285" r:id="rId5"/>
    <p:sldId id="260" r:id="rId6"/>
    <p:sldId id="258" r:id="rId7"/>
    <p:sldId id="263" r:id="rId8"/>
    <p:sldId id="286" r:id="rId9"/>
    <p:sldId id="291" r:id="rId10"/>
    <p:sldId id="298" r:id="rId11"/>
    <p:sldId id="299" r:id="rId12"/>
    <p:sldId id="293" r:id="rId13"/>
    <p:sldId id="296" r:id="rId14"/>
    <p:sldId id="295" r:id="rId15"/>
    <p:sldId id="294" r:id="rId16"/>
    <p:sldId id="282" r:id="rId17"/>
    <p:sldId id="276" r:id="rId1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68B1"/>
    <a:srgbClr val="2AB7FB"/>
    <a:srgbClr val="1F1F1F"/>
    <a:srgbClr val="00295C"/>
    <a:srgbClr val="114B77"/>
    <a:srgbClr val="C1CADB"/>
    <a:srgbClr val="8899B7"/>
    <a:srgbClr val="506D96"/>
    <a:srgbClr val="C1CA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2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90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84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771440591636597E-2"/>
          <c:y val="0.13600623986100399"/>
          <c:w val="0.41513736177518101"/>
          <c:h val="0.60957993031532498"/>
        </c:manualLayout>
      </c:layout>
      <c:doughnutChart>
        <c:varyColors val="1"/>
        <c:ser>
          <c:idx val="0"/>
          <c:order val="0"/>
          <c:tx>
            <c:strRef>
              <c:f>시트1!$B$1</c:f>
              <c:strCache>
                <c:ptCount val="1"/>
                <c:pt idx="0">
                  <c:v>열1</c:v>
                </c:pt>
              </c:strCache>
            </c:strRef>
          </c:tx>
          <c:dPt>
            <c:idx val="0"/>
            <c:bubble3D val="0"/>
            <c:spPr>
              <a:solidFill>
                <a:srgbClr val="00295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D08-4A9B-9307-7175AE4DDAB0}"/>
              </c:ext>
            </c:extLst>
          </c:dPt>
          <c:dPt>
            <c:idx val="1"/>
            <c:bubble3D val="0"/>
            <c:spPr>
              <a:solidFill>
                <a:srgbClr val="114B7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D08-4A9B-9307-7175AE4DDAB0}"/>
              </c:ext>
            </c:extLst>
          </c:dPt>
          <c:dPt>
            <c:idx val="2"/>
            <c:bubble3D val="0"/>
            <c:spPr>
              <a:solidFill>
                <a:srgbClr val="506D9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D08-4A9B-9307-7175AE4DDAB0}"/>
              </c:ext>
            </c:extLst>
          </c:dPt>
          <c:dPt>
            <c:idx val="3"/>
            <c:bubble3D val="0"/>
            <c:spPr>
              <a:solidFill>
                <a:srgbClr val="8899B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D08-4A9B-9307-7175AE4DDAB0}"/>
              </c:ext>
            </c:extLst>
          </c:dPt>
          <c:dPt>
            <c:idx val="4"/>
            <c:bubble3D val="0"/>
            <c:spPr>
              <a:solidFill>
                <a:srgbClr val="C1CAD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D08-4A9B-9307-7175AE4DDAB0}"/>
              </c:ext>
            </c:extLst>
          </c:dPt>
          <c:cat>
            <c:strRef>
              <c:f>시트1!$A$2:$A$6</c:f>
              <c:strCache>
                <c:ptCount val="5"/>
                <c:pt idx="0">
                  <c:v>Automotive</c:v>
                </c:pt>
                <c:pt idx="1">
                  <c:v>Machinery</c:v>
                </c:pt>
                <c:pt idx="2">
                  <c:v>Construction and Bridge</c:v>
                </c:pt>
                <c:pt idx="3">
                  <c:v>Energy</c:v>
                </c:pt>
                <c:pt idx="4">
                  <c:v>Others</c:v>
                </c:pt>
              </c:strCache>
            </c:strRef>
          </c:cat>
          <c:val>
            <c:numRef>
              <c:f>시트1!$B$2:$B$6</c:f>
              <c:numCache>
                <c:formatCode>General</c:formatCode>
                <c:ptCount val="5"/>
                <c:pt idx="0">
                  <c:v>64</c:v>
                </c:pt>
                <c:pt idx="1">
                  <c:v>13</c:v>
                </c:pt>
                <c:pt idx="2">
                  <c:v>12</c:v>
                </c:pt>
                <c:pt idx="3">
                  <c:v>7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D08-4A9B-9307-7175AE4DDA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4750281390403599"/>
          <c:y val="0.26351331575129"/>
          <c:w val="0.444714101412508"/>
          <c:h val="0.361447685117433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100000"/>
            </a:lnSpc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C4CC89-2096-654C-B157-2FB6906E2C20}" type="datetimeFigureOut">
              <a:rPr kumimoji="1" lang="ko-KR" altLang="en-US" smtClean="0"/>
              <a:t>2020-06-01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B7FA4-446E-B545-B0AD-0CCAEF141FFC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60792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B7FA4-446E-B545-B0AD-0CCAEF141FFC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6676047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B7FA4-446E-B545-B0AD-0CCAEF141FFC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63171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B7FA4-446E-B545-B0AD-0CCAEF141FFC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827092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B7FA4-446E-B545-B0AD-0CCAEF141FFC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43282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B7FA4-446E-B545-B0AD-0CCAEF141FFC}" type="slidenum">
              <a:rPr kumimoji="1" lang="ko-KR" altLang="en-US" smtClean="0"/>
              <a:t>9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892883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1400" b="1" dirty="0"/>
              <a:t>판매 현황</a:t>
            </a:r>
            <a:endParaRPr lang="en-US" altLang="ko-KR" sz="1400" b="1" dirty="0"/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US" altLang="ko-KR" dirty="0"/>
              <a:t>‘16</a:t>
            </a:r>
            <a:r>
              <a:rPr lang="ko-KR" altLang="en-US" dirty="0"/>
              <a:t>년도</a:t>
            </a:r>
            <a:r>
              <a:rPr lang="en-US" altLang="ko-KR" dirty="0"/>
              <a:t>:</a:t>
            </a:r>
            <a:r>
              <a:rPr lang="ko-KR" altLang="en-US" dirty="0"/>
              <a:t> </a:t>
            </a:r>
            <a:r>
              <a:rPr lang="en-US" altLang="ko-KR" b="1" dirty="0"/>
              <a:t>90</a:t>
            </a:r>
            <a:r>
              <a:rPr lang="ko-KR" altLang="en-US" dirty="0"/>
              <a:t> 여대 </a:t>
            </a:r>
            <a:r>
              <a:rPr lang="en-US" altLang="ko-KR" dirty="0"/>
              <a:t>(16.09</a:t>
            </a:r>
            <a:r>
              <a:rPr lang="ko-KR" altLang="en-US" dirty="0"/>
              <a:t> </a:t>
            </a:r>
            <a:r>
              <a:rPr lang="en-US" altLang="ko-KR" dirty="0"/>
              <a:t>–</a:t>
            </a:r>
            <a:r>
              <a:rPr lang="ko-KR" altLang="en-US" dirty="0"/>
              <a:t> </a:t>
            </a:r>
            <a:r>
              <a:rPr lang="en-US" altLang="ko-KR" dirty="0"/>
              <a:t>16.12)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US" altLang="ko-KR" dirty="0"/>
              <a:t>‘17</a:t>
            </a:r>
            <a:r>
              <a:rPr lang="ko-KR" altLang="en-US" dirty="0"/>
              <a:t>년도</a:t>
            </a:r>
            <a:r>
              <a:rPr lang="en-US" altLang="ko-KR" dirty="0"/>
              <a:t>:</a:t>
            </a:r>
            <a:r>
              <a:rPr lang="ko-KR" altLang="en-US" dirty="0"/>
              <a:t> </a:t>
            </a:r>
            <a:r>
              <a:rPr lang="en-US" altLang="ko-KR" b="1" dirty="0"/>
              <a:t>40</a:t>
            </a:r>
            <a:r>
              <a:rPr lang="ko-KR" altLang="en-US" dirty="0"/>
              <a:t> 여대 </a:t>
            </a:r>
            <a:r>
              <a:rPr lang="en-US" altLang="ko-KR" dirty="0"/>
              <a:t>(17.04</a:t>
            </a:r>
            <a:r>
              <a:rPr lang="ko-KR" altLang="en-US" dirty="0"/>
              <a:t> 기준</a:t>
            </a:r>
            <a:r>
              <a:rPr lang="en-US" altLang="ko-KR" dirty="0"/>
              <a:t>)</a:t>
            </a:r>
            <a:endParaRPr lang="ko-KR" altLang="en-US" dirty="0"/>
          </a:p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B7FA4-446E-B545-B0AD-0CCAEF141FFC}" type="slidenum">
              <a:rPr kumimoji="1" lang="ko-KR" altLang="en-US" smtClean="0"/>
              <a:t>10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009768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1400" b="1" dirty="0"/>
              <a:t>판매 현황</a:t>
            </a:r>
            <a:endParaRPr lang="en-US" altLang="ko-KR" sz="1400" b="1" dirty="0"/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US" altLang="ko-KR" dirty="0"/>
              <a:t>‘16</a:t>
            </a:r>
            <a:r>
              <a:rPr lang="ko-KR" altLang="en-US" dirty="0"/>
              <a:t>년도</a:t>
            </a:r>
            <a:r>
              <a:rPr lang="en-US" altLang="ko-KR" dirty="0"/>
              <a:t>:</a:t>
            </a:r>
            <a:r>
              <a:rPr lang="ko-KR" altLang="en-US" dirty="0"/>
              <a:t> </a:t>
            </a:r>
            <a:r>
              <a:rPr lang="en-US" altLang="ko-KR" b="1" dirty="0"/>
              <a:t>90</a:t>
            </a:r>
            <a:r>
              <a:rPr lang="ko-KR" altLang="en-US" dirty="0"/>
              <a:t> 여대 </a:t>
            </a:r>
            <a:r>
              <a:rPr lang="en-US" altLang="ko-KR" dirty="0"/>
              <a:t>(16.09</a:t>
            </a:r>
            <a:r>
              <a:rPr lang="ko-KR" altLang="en-US" dirty="0"/>
              <a:t> </a:t>
            </a:r>
            <a:r>
              <a:rPr lang="en-US" altLang="ko-KR" dirty="0"/>
              <a:t>–</a:t>
            </a:r>
            <a:r>
              <a:rPr lang="ko-KR" altLang="en-US" dirty="0"/>
              <a:t> </a:t>
            </a:r>
            <a:r>
              <a:rPr lang="en-US" altLang="ko-KR" dirty="0"/>
              <a:t>16.12)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US" altLang="ko-KR" dirty="0"/>
              <a:t>‘17</a:t>
            </a:r>
            <a:r>
              <a:rPr lang="ko-KR" altLang="en-US" dirty="0"/>
              <a:t>년도</a:t>
            </a:r>
            <a:r>
              <a:rPr lang="en-US" altLang="ko-KR" dirty="0"/>
              <a:t>:</a:t>
            </a:r>
            <a:r>
              <a:rPr lang="ko-KR" altLang="en-US" dirty="0"/>
              <a:t> </a:t>
            </a:r>
            <a:r>
              <a:rPr lang="en-US" altLang="ko-KR" b="1" dirty="0"/>
              <a:t>40</a:t>
            </a:r>
            <a:r>
              <a:rPr lang="ko-KR" altLang="en-US" dirty="0"/>
              <a:t> 여대 </a:t>
            </a:r>
            <a:r>
              <a:rPr lang="en-US" altLang="ko-KR" dirty="0"/>
              <a:t>(17.04</a:t>
            </a:r>
            <a:r>
              <a:rPr lang="ko-KR" altLang="en-US" dirty="0"/>
              <a:t> 기준</a:t>
            </a:r>
            <a:r>
              <a:rPr lang="en-US" altLang="ko-KR" dirty="0"/>
              <a:t>)</a:t>
            </a:r>
            <a:endParaRPr lang="ko-KR" altLang="en-US" dirty="0"/>
          </a:p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B7FA4-446E-B545-B0AD-0CCAEF141FFC}" type="slidenum">
              <a:rPr kumimoji="1" lang="ko-KR" altLang="en-US" smtClean="0"/>
              <a:t>11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015773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ko-KR" altLang="en-US" sz="1400" b="1" dirty="0"/>
              <a:t>판매 현황</a:t>
            </a:r>
            <a:endParaRPr lang="en-US" altLang="ko-KR" sz="1400" b="1" dirty="0"/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US" altLang="ko-KR" dirty="0"/>
              <a:t>‘16</a:t>
            </a:r>
            <a:r>
              <a:rPr lang="ko-KR" altLang="en-US" dirty="0"/>
              <a:t>년도</a:t>
            </a:r>
            <a:r>
              <a:rPr lang="en-US" altLang="ko-KR" dirty="0"/>
              <a:t>:</a:t>
            </a:r>
            <a:r>
              <a:rPr lang="ko-KR" altLang="en-US" dirty="0"/>
              <a:t> </a:t>
            </a:r>
            <a:r>
              <a:rPr lang="en-US" altLang="ko-KR" b="1" dirty="0"/>
              <a:t>90</a:t>
            </a:r>
            <a:r>
              <a:rPr lang="ko-KR" altLang="en-US" dirty="0"/>
              <a:t> 여대 </a:t>
            </a:r>
            <a:r>
              <a:rPr lang="en-US" altLang="ko-KR" dirty="0"/>
              <a:t>(16.09</a:t>
            </a:r>
            <a:r>
              <a:rPr lang="ko-KR" altLang="en-US" dirty="0"/>
              <a:t> </a:t>
            </a:r>
            <a:r>
              <a:rPr lang="en-US" altLang="ko-KR" dirty="0"/>
              <a:t>–</a:t>
            </a:r>
            <a:r>
              <a:rPr lang="ko-KR" altLang="en-US" dirty="0"/>
              <a:t> </a:t>
            </a:r>
            <a:r>
              <a:rPr lang="en-US" altLang="ko-KR" dirty="0"/>
              <a:t>16.12)</a:t>
            </a:r>
          </a:p>
          <a:p>
            <a:pPr marL="285750" indent="-285750">
              <a:buFont typeface="Calibri" panose="020F0502020204030204" pitchFamily="34" charset="0"/>
              <a:buChar char="−"/>
            </a:pPr>
            <a:r>
              <a:rPr lang="en-US" altLang="ko-KR" dirty="0"/>
              <a:t>‘17</a:t>
            </a:r>
            <a:r>
              <a:rPr lang="ko-KR" altLang="en-US" dirty="0"/>
              <a:t>년도</a:t>
            </a:r>
            <a:r>
              <a:rPr lang="en-US" altLang="ko-KR" dirty="0"/>
              <a:t>:</a:t>
            </a:r>
            <a:r>
              <a:rPr lang="ko-KR" altLang="en-US" dirty="0"/>
              <a:t> </a:t>
            </a:r>
            <a:r>
              <a:rPr lang="en-US" altLang="ko-KR" b="1" dirty="0"/>
              <a:t>40</a:t>
            </a:r>
            <a:r>
              <a:rPr lang="ko-KR" altLang="en-US" dirty="0"/>
              <a:t> 여대 </a:t>
            </a:r>
            <a:r>
              <a:rPr lang="en-US" altLang="ko-KR" dirty="0"/>
              <a:t>(17.04</a:t>
            </a:r>
            <a:r>
              <a:rPr lang="ko-KR" altLang="en-US" dirty="0"/>
              <a:t> 기준</a:t>
            </a:r>
            <a:r>
              <a:rPr lang="en-US" altLang="ko-KR" dirty="0"/>
              <a:t>)</a:t>
            </a:r>
            <a:endParaRPr lang="ko-KR" altLang="en-US" dirty="0"/>
          </a:p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B7FA4-446E-B545-B0AD-0CCAEF141FFC}" type="slidenum">
              <a:rPr kumimoji="1" lang="ko-KR" altLang="en-US" smtClean="0"/>
              <a:t>12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422100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AB7FA4-446E-B545-B0AD-0CCAEF141FFC}" type="slidenum">
              <a:rPr kumimoji="1" lang="ko-KR" altLang="en-US" smtClean="0"/>
              <a:t>17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43433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/>
          <p:cNvGrpSpPr/>
          <p:nvPr userDrawn="1"/>
        </p:nvGrpSpPr>
        <p:grpSpPr>
          <a:xfrm>
            <a:off x="-491067" y="-287867"/>
            <a:ext cx="7910029" cy="7560734"/>
            <a:chOff x="-491067" y="-287867"/>
            <a:chExt cx="7910029" cy="7560734"/>
          </a:xfrm>
        </p:grpSpPr>
        <p:sp>
          <p:nvSpPr>
            <p:cNvPr id="8" name="자유형 7"/>
            <p:cNvSpPr/>
            <p:nvPr/>
          </p:nvSpPr>
          <p:spPr>
            <a:xfrm>
              <a:off x="-243372" y="-287867"/>
              <a:ext cx="7662334" cy="7560734"/>
            </a:xfrm>
            <a:custGeom>
              <a:avLst/>
              <a:gdLst>
                <a:gd name="connsiteX0" fmla="*/ 7035800 w 7662334"/>
                <a:gd name="connsiteY0" fmla="*/ 0 h 7560734"/>
                <a:gd name="connsiteX1" fmla="*/ 7662334 w 7662334"/>
                <a:gd name="connsiteY1" fmla="*/ 1092200 h 7560734"/>
                <a:gd name="connsiteX2" fmla="*/ 4910667 w 7662334"/>
                <a:gd name="connsiteY2" fmla="*/ 5672667 h 7560734"/>
                <a:gd name="connsiteX3" fmla="*/ 6062134 w 7662334"/>
                <a:gd name="connsiteY3" fmla="*/ 7560734 h 7560734"/>
                <a:gd name="connsiteX4" fmla="*/ 0 w 7662334"/>
                <a:gd name="connsiteY4" fmla="*/ 7560734 h 7560734"/>
                <a:gd name="connsiteX5" fmla="*/ 0 w 7662334"/>
                <a:gd name="connsiteY5" fmla="*/ 67734 h 7560734"/>
                <a:gd name="connsiteX6" fmla="*/ 7035800 w 7662334"/>
                <a:gd name="connsiteY6" fmla="*/ 0 h 756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62334" h="7560734">
                  <a:moveTo>
                    <a:pt x="7035800" y="0"/>
                  </a:moveTo>
                  <a:lnTo>
                    <a:pt x="7662334" y="1092200"/>
                  </a:lnTo>
                  <a:lnTo>
                    <a:pt x="4910667" y="5672667"/>
                  </a:lnTo>
                  <a:lnTo>
                    <a:pt x="6062134" y="7560734"/>
                  </a:lnTo>
                  <a:lnTo>
                    <a:pt x="0" y="7560734"/>
                  </a:lnTo>
                  <a:lnTo>
                    <a:pt x="0" y="67734"/>
                  </a:lnTo>
                  <a:lnTo>
                    <a:pt x="7035800" y="0"/>
                  </a:lnTo>
                  <a:close/>
                </a:path>
              </a:pathLst>
            </a:custGeom>
            <a:solidFill>
              <a:srgbClr val="00295C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9" name="자유형 8"/>
            <p:cNvSpPr/>
            <p:nvPr/>
          </p:nvSpPr>
          <p:spPr>
            <a:xfrm>
              <a:off x="-491067" y="-287867"/>
              <a:ext cx="7662334" cy="7560734"/>
            </a:xfrm>
            <a:custGeom>
              <a:avLst/>
              <a:gdLst>
                <a:gd name="connsiteX0" fmla="*/ 7035800 w 7662334"/>
                <a:gd name="connsiteY0" fmla="*/ 0 h 7560734"/>
                <a:gd name="connsiteX1" fmla="*/ 7662334 w 7662334"/>
                <a:gd name="connsiteY1" fmla="*/ 1092200 h 7560734"/>
                <a:gd name="connsiteX2" fmla="*/ 4910667 w 7662334"/>
                <a:gd name="connsiteY2" fmla="*/ 5672667 h 7560734"/>
                <a:gd name="connsiteX3" fmla="*/ 6062134 w 7662334"/>
                <a:gd name="connsiteY3" fmla="*/ 7560734 h 7560734"/>
                <a:gd name="connsiteX4" fmla="*/ 0 w 7662334"/>
                <a:gd name="connsiteY4" fmla="*/ 7560734 h 7560734"/>
                <a:gd name="connsiteX5" fmla="*/ 0 w 7662334"/>
                <a:gd name="connsiteY5" fmla="*/ 67734 h 7560734"/>
                <a:gd name="connsiteX6" fmla="*/ 7035800 w 7662334"/>
                <a:gd name="connsiteY6" fmla="*/ 0 h 7560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62334" h="7560734">
                  <a:moveTo>
                    <a:pt x="7035800" y="0"/>
                  </a:moveTo>
                  <a:lnTo>
                    <a:pt x="7662334" y="1092200"/>
                  </a:lnTo>
                  <a:lnTo>
                    <a:pt x="4910667" y="5672667"/>
                  </a:lnTo>
                  <a:lnTo>
                    <a:pt x="6062134" y="7560734"/>
                  </a:lnTo>
                  <a:lnTo>
                    <a:pt x="0" y="7560734"/>
                  </a:lnTo>
                  <a:lnTo>
                    <a:pt x="0" y="67734"/>
                  </a:lnTo>
                  <a:lnTo>
                    <a:pt x="7035800" y="0"/>
                  </a:lnTo>
                  <a:close/>
                </a:path>
              </a:pathLst>
            </a:custGeom>
            <a:solidFill>
              <a:srgbClr val="00295C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</p:grpSp>
      <p:grpSp>
        <p:nvGrpSpPr>
          <p:cNvPr id="10" name="그룹 9"/>
          <p:cNvGrpSpPr/>
          <p:nvPr userDrawn="1"/>
        </p:nvGrpSpPr>
        <p:grpSpPr>
          <a:xfrm>
            <a:off x="5150157" y="-1511945"/>
            <a:ext cx="6665870" cy="9171355"/>
            <a:chOff x="5150157" y="-1511945"/>
            <a:chExt cx="6665870" cy="9171355"/>
          </a:xfrm>
        </p:grpSpPr>
        <p:sp>
          <p:nvSpPr>
            <p:cNvPr id="11" name="삼각형 10"/>
            <p:cNvSpPr/>
            <p:nvPr/>
          </p:nvSpPr>
          <p:spPr>
            <a:xfrm>
              <a:off x="7846984" y="3095710"/>
              <a:ext cx="2618211" cy="2257079"/>
            </a:xfrm>
            <a:prstGeom prst="triangle">
              <a:avLst/>
            </a:prstGeom>
            <a:solidFill>
              <a:srgbClr val="8899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12" name="삼각형 11"/>
            <p:cNvSpPr/>
            <p:nvPr/>
          </p:nvSpPr>
          <p:spPr>
            <a:xfrm rot="10800000">
              <a:off x="6493900" y="3105125"/>
              <a:ext cx="2618211" cy="2257079"/>
            </a:xfrm>
            <a:prstGeom prst="triangle">
              <a:avLst/>
            </a:prstGeom>
            <a:solidFill>
              <a:srgbClr val="506D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13" name="삼각형 12"/>
            <p:cNvSpPr/>
            <p:nvPr/>
          </p:nvSpPr>
          <p:spPr>
            <a:xfrm>
              <a:off x="9175276" y="806306"/>
              <a:ext cx="2618211" cy="2257079"/>
            </a:xfrm>
            <a:prstGeom prst="triangle">
              <a:avLst/>
            </a:prstGeom>
            <a:solidFill>
              <a:srgbClr val="C1C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14" name="삼각형 13"/>
            <p:cNvSpPr/>
            <p:nvPr/>
          </p:nvSpPr>
          <p:spPr>
            <a:xfrm>
              <a:off x="6493648" y="806306"/>
              <a:ext cx="2618211" cy="2257079"/>
            </a:xfrm>
            <a:prstGeom prst="triangle">
              <a:avLst/>
            </a:prstGeom>
            <a:solidFill>
              <a:srgbClr val="114B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15" name="삼각형 14"/>
            <p:cNvSpPr/>
            <p:nvPr/>
          </p:nvSpPr>
          <p:spPr>
            <a:xfrm rot="10800000">
              <a:off x="7830288" y="787906"/>
              <a:ext cx="2618211" cy="2257079"/>
            </a:xfrm>
            <a:prstGeom prst="triangle">
              <a:avLst/>
            </a:prstGeom>
            <a:solidFill>
              <a:srgbClr val="8899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16" name="삼각형 15"/>
            <p:cNvSpPr/>
            <p:nvPr/>
          </p:nvSpPr>
          <p:spPr>
            <a:xfrm rot="10800000">
              <a:off x="9197816" y="3105125"/>
              <a:ext cx="2618211" cy="2257079"/>
            </a:xfrm>
            <a:prstGeom prst="triangle">
              <a:avLst/>
            </a:prstGeom>
            <a:solidFill>
              <a:srgbClr val="0029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17" name="삼각형 16"/>
            <p:cNvSpPr/>
            <p:nvPr/>
          </p:nvSpPr>
          <p:spPr>
            <a:xfrm>
              <a:off x="7828048" y="-1511945"/>
              <a:ext cx="2618211" cy="2257079"/>
            </a:xfrm>
            <a:prstGeom prst="triangle">
              <a:avLst/>
            </a:prstGeom>
            <a:solidFill>
              <a:srgbClr val="0029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18" name="삼각형 17"/>
            <p:cNvSpPr/>
            <p:nvPr/>
          </p:nvSpPr>
          <p:spPr>
            <a:xfrm rot="10800000">
              <a:off x="6471972" y="-1511944"/>
              <a:ext cx="2618211" cy="2257079"/>
            </a:xfrm>
            <a:prstGeom prst="triangle">
              <a:avLst/>
            </a:prstGeom>
            <a:solidFill>
              <a:srgbClr val="C1C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19" name="삼각형 18"/>
            <p:cNvSpPr/>
            <p:nvPr/>
          </p:nvSpPr>
          <p:spPr>
            <a:xfrm rot="10800000">
              <a:off x="9178882" y="-1511945"/>
              <a:ext cx="2618211" cy="2257079"/>
            </a:xfrm>
            <a:prstGeom prst="triangle">
              <a:avLst/>
            </a:prstGeom>
            <a:solidFill>
              <a:srgbClr val="C1C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20" name="삼각형 19"/>
            <p:cNvSpPr/>
            <p:nvPr/>
          </p:nvSpPr>
          <p:spPr>
            <a:xfrm>
              <a:off x="9183743" y="5402331"/>
              <a:ext cx="2618211" cy="2257079"/>
            </a:xfrm>
            <a:prstGeom prst="triangle">
              <a:avLst/>
            </a:prstGeom>
            <a:solidFill>
              <a:srgbClr val="506D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21" name="삼각형 20"/>
            <p:cNvSpPr/>
            <p:nvPr/>
          </p:nvSpPr>
          <p:spPr>
            <a:xfrm>
              <a:off x="6502115" y="5402331"/>
              <a:ext cx="2618211" cy="2257079"/>
            </a:xfrm>
            <a:prstGeom prst="triangle">
              <a:avLst/>
            </a:prstGeom>
            <a:solidFill>
              <a:srgbClr val="8899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22" name="삼각형 21"/>
            <p:cNvSpPr/>
            <p:nvPr/>
          </p:nvSpPr>
          <p:spPr>
            <a:xfrm rot="10800000">
              <a:off x="7838755" y="5383931"/>
              <a:ext cx="2618211" cy="2257079"/>
            </a:xfrm>
            <a:prstGeom prst="triangle">
              <a:avLst/>
            </a:prstGeom>
            <a:solidFill>
              <a:srgbClr val="C1C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23" name="삼각형 22"/>
            <p:cNvSpPr/>
            <p:nvPr/>
          </p:nvSpPr>
          <p:spPr>
            <a:xfrm>
              <a:off x="5150157" y="3111384"/>
              <a:ext cx="2618211" cy="2257079"/>
            </a:xfrm>
            <a:prstGeom prst="triangle">
              <a:avLst/>
            </a:prstGeom>
            <a:solidFill>
              <a:srgbClr val="0029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24" name="삼각형 23"/>
            <p:cNvSpPr/>
            <p:nvPr/>
          </p:nvSpPr>
          <p:spPr>
            <a:xfrm rot="10800000">
              <a:off x="5154993" y="5400122"/>
              <a:ext cx="2618211" cy="2257079"/>
            </a:xfrm>
            <a:prstGeom prst="triangle">
              <a:avLst/>
            </a:prstGeom>
            <a:solidFill>
              <a:srgbClr val="114B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56745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4DD4D65-D3E9-4D17-82CB-0ABC993773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7906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4DD4D65-D3E9-4D17-82CB-0ABC993773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3310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4DD4D65-D3E9-4D17-82CB-0ABC993773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0808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64" r="65732"/>
          <a:stretch/>
        </p:blipFill>
        <p:spPr>
          <a:xfrm>
            <a:off x="0" y="-741218"/>
            <a:ext cx="895351" cy="1920353"/>
          </a:xfrm>
          <a:prstGeom prst="rect">
            <a:avLst/>
          </a:prstGeom>
        </p:spPr>
      </p:pic>
      <p:sp>
        <p:nvSpPr>
          <p:cNvPr id="8" name="평행 사변형 142"/>
          <p:cNvSpPr/>
          <p:nvPr userDrawn="1"/>
        </p:nvSpPr>
        <p:spPr>
          <a:xfrm>
            <a:off x="352424" y="-17575"/>
            <a:ext cx="4811295" cy="576000"/>
          </a:xfrm>
          <a:prstGeom prst="parallelogram">
            <a:avLst>
              <a:gd name="adj" fmla="val 84649"/>
            </a:avLst>
          </a:prstGeom>
          <a:solidFill>
            <a:srgbClr val="002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040"/>
          <a:stretch/>
        </p:blipFill>
        <p:spPr>
          <a:xfrm>
            <a:off x="4535261" y="5660967"/>
            <a:ext cx="5115221" cy="1197034"/>
          </a:xfrm>
          <a:prstGeom prst="rect">
            <a:avLst/>
          </a:prstGeom>
        </p:spPr>
      </p:pic>
      <p:sp>
        <p:nvSpPr>
          <p:cNvPr id="11" name="직사각형 10"/>
          <p:cNvSpPr/>
          <p:nvPr userDrawn="1"/>
        </p:nvSpPr>
        <p:spPr>
          <a:xfrm>
            <a:off x="5302722" y="6373062"/>
            <a:ext cx="3906078" cy="496958"/>
          </a:xfrm>
          <a:prstGeom prst="rect">
            <a:avLst/>
          </a:prstGeom>
          <a:solidFill>
            <a:srgbClr val="00295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자유형: 도형 126"/>
          <p:cNvSpPr/>
          <p:nvPr userDrawn="1"/>
        </p:nvSpPr>
        <p:spPr>
          <a:xfrm>
            <a:off x="0" y="6373062"/>
            <a:ext cx="6049483" cy="496313"/>
          </a:xfrm>
          <a:custGeom>
            <a:avLst/>
            <a:gdLst>
              <a:gd name="connsiteX0" fmla="*/ 0 w 6049483"/>
              <a:gd name="connsiteY0" fmla="*/ 0 h 496313"/>
              <a:gd name="connsiteX1" fmla="*/ 6049483 w 6049483"/>
              <a:gd name="connsiteY1" fmla="*/ 0 h 496313"/>
              <a:gd name="connsiteX2" fmla="*/ 5629359 w 6049483"/>
              <a:gd name="connsiteY2" fmla="*/ 496313 h 496313"/>
              <a:gd name="connsiteX3" fmla="*/ 0 w 6049483"/>
              <a:gd name="connsiteY3" fmla="*/ 496313 h 496313"/>
              <a:gd name="connsiteX4" fmla="*/ 0 w 6049483"/>
              <a:gd name="connsiteY4" fmla="*/ 0 h 496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9483" h="496313">
                <a:moveTo>
                  <a:pt x="0" y="0"/>
                </a:moveTo>
                <a:lnTo>
                  <a:pt x="6049483" y="0"/>
                </a:lnTo>
                <a:lnTo>
                  <a:pt x="5629359" y="496313"/>
                </a:lnTo>
                <a:lnTo>
                  <a:pt x="0" y="496313"/>
                </a:lnTo>
                <a:lnTo>
                  <a:pt x="0" y="0"/>
                </a:lnTo>
                <a:close/>
              </a:path>
            </a:pathLst>
          </a:custGeom>
          <a:solidFill>
            <a:srgbClr val="002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252" b="-6314"/>
          <a:stretch/>
        </p:blipFill>
        <p:spPr>
          <a:xfrm>
            <a:off x="8286539" y="6514312"/>
            <a:ext cx="724457" cy="22731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6584" y="6428857"/>
            <a:ext cx="87876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chemeClr val="bg1"/>
                </a:solidFill>
                <a:latin typeface="Arial Narrow" panose="020B0606020202030204" pitchFamily="34" charset="0"/>
              </a:rPr>
              <a:t>Introduction to </a:t>
            </a:r>
          </a:p>
          <a:p>
            <a:r>
              <a:rPr lang="en-US" altLang="ko-KR" sz="850" b="1" dirty="0">
                <a:solidFill>
                  <a:schemeClr val="bg1"/>
                </a:solidFill>
                <a:latin typeface="Arial Narrow" panose="020B0606020202030204" pitchFamily="34" charset="0"/>
              </a:rPr>
              <a:t>K LAB CO.,LTD</a:t>
            </a:r>
            <a:endParaRPr lang="ko-KR" altLang="en-US" sz="85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24499632-6221-45A3-86D0-ED431DB3A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423515"/>
            <a:ext cx="2057400" cy="365125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fld id="{44DD4D65-D3E9-4D17-82CB-0ABC9937737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56353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삼각형 7"/>
          <p:cNvSpPr/>
          <p:nvPr/>
        </p:nvSpPr>
        <p:spPr>
          <a:xfrm>
            <a:off x="1664334" y="-1287048"/>
            <a:ext cx="5805968" cy="5005146"/>
          </a:xfrm>
          <a:prstGeom prst="triangle">
            <a:avLst/>
          </a:prstGeom>
          <a:solidFill>
            <a:srgbClr val="8899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9" name="삼각형 8"/>
          <p:cNvSpPr/>
          <p:nvPr/>
        </p:nvSpPr>
        <p:spPr>
          <a:xfrm rot="10800000">
            <a:off x="-1336174" y="-1266170"/>
            <a:ext cx="5805968" cy="5005146"/>
          </a:xfrm>
          <a:prstGeom prst="triangle">
            <a:avLst/>
          </a:prstGeom>
          <a:solidFill>
            <a:srgbClr val="506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13" name="삼각형 12"/>
          <p:cNvSpPr/>
          <p:nvPr/>
        </p:nvSpPr>
        <p:spPr>
          <a:xfrm rot="10800000">
            <a:off x="4659848" y="-1266170"/>
            <a:ext cx="5805968" cy="5005146"/>
          </a:xfrm>
          <a:prstGeom prst="triangle">
            <a:avLst/>
          </a:prstGeom>
          <a:solidFill>
            <a:srgbClr val="002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17" name="삼각형 16"/>
          <p:cNvSpPr/>
          <p:nvPr userDrawn="1"/>
        </p:nvSpPr>
        <p:spPr>
          <a:xfrm>
            <a:off x="4628640" y="3827958"/>
            <a:ext cx="5805968" cy="5005146"/>
          </a:xfrm>
          <a:prstGeom prst="triangle">
            <a:avLst/>
          </a:prstGeom>
          <a:solidFill>
            <a:srgbClr val="506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18" name="삼각형 17"/>
          <p:cNvSpPr/>
          <p:nvPr/>
        </p:nvSpPr>
        <p:spPr>
          <a:xfrm>
            <a:off x="-1317957" y="3827958"/>
            <a:ext cx="5805968" cy="5005146"/>
          </a:xfrm>
          <a:prstGeom prst="triangle">
            <a:avLst/>
          </a:prstGeom>
          <a:solidFill>
            <a:srgbClr val="8899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19" name="삼각형 18"/>
          <p:cNvSpPr/>
          <p:nvPr/>
        </p:nvSpPr>
        <p:spPr>
          <a:xfrm rot="10800000">
            <a:off x="1646086" y="3787156"/>
            <a:ext cx="5805968" cy="5005146"/>
          </a:xfrm>
          <a:prstGeom prst="triangle">
            <a:avLst/>
          </a:prstGeom>
          <a:solidFill>
            <a:srgbClr val="C1CA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20" name="삼각형 19"/>
          <p:cNvSpPr/>
          <p:nvPr/>
        </p:nvSpPr>
        <p:spPr>
          <a:xfrm>
            <a:off x="-4315968" y="-1252291"/>
            <a:ext cx="5805968" cy="5005146"/>
          </a:xfrm>
          <a:prstGeom prst="triangle">
            <a:avLst/>
          </a:prstGeom>
          <a:solidFill>
            <a:srgbClr val="002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21" name="삼각형 20"/>
          <p:cNvSpPr/>
          <p:nvPr/>
        </p:nvSpPr>
        <p:spPr>
          <a:xfrm rot="10800000">
            <a:off x="-4305244" y="3823060"/>
            <a:ext cx="5805968" cy="5005146"/>
          </a:xfrm>
          <a:prstGeom prst="triangle">
            <a:avLst/>
          </a:prstGeom>
          <a:solidFill>
            <a:srgbClr val="114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22" name="삼각형 21"/>
          <p:cNvSpPr/>
          <p:nvPr userDrawn="1"/>
        </p:nvSpPr>
        <p:spPr>
          <a:xfrm>
            <a:off x="7646562" y="-1252291"/>
            <a:ext cx="5805968" cy="5005146"/>
          </a:xfrm>
          <a:prstGeom prst="triangle">
            <a:avLst/>
          </a:prstGeom>
          <a:solidFill>
            <a:srgbClr val="002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23" name="삼각형 22"/>
          <p:cNvSpPr/>
          <p:nvPr userDrawn="1"/>
        </p:nvSpPr>
        <p:spPr>
          <a:xfrm rot="10800000">
            <a:off x="7657286" y="3823060"/>
            <a:ext cx="5805968" cy="5005146"/>
          </a:xfrm>
          <a:prstGeom prst="triangle">
            <a:avLst/>
          </a:prstGeom>
          <a:solidFill>
            <a:srgbClr val="114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24" name="직사각형 23"/>
          <p:cNvSpPr/>
          <p:nvPr userDrawn="1"/>
        </p:nvSpPr>
        <p:spPr>
          <a:xfrm>
            <a:off x="-1682496" y="-1287048"/>
            <a:ext cx="12148312" cy="10115254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84068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kumimoji="1"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739792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4DD4D65-D3E9-4D17-82CB-0ABC99377370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53816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4DD4D65-D3E9-4D17-82CB-0ABC993773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0084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4DD4D65-D3E9-4D17-82CB-0ABC993773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92189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4DD4D65-D3E9-4D17-82CB-0ABC993773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4464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4DD4D65-D3E9-4D17-82CB-0ABC993773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0413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91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3" r:id="rId3"/>
    <p:sldLayoutId id="214748367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10" Type="http://schemas.openxmlformats.org/officeDocument/2006/relationships/image" Target="../media/image37.jpg"/><Relationship Id="rId4" Type="http://schemas.openxmlformats.org/officeDocument/2006/relationships/image" Target="../media/image31.png"/><Relationship Id="rId9" Type="http://schemas.openxmlformats.org/officeDocument/2006/relationships/image" Target="../media/image3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4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6.jp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18" Type="http://schemas.openxmlformats.org/officeDocument/2006/relationships/image" Target="../media/image60.png"/><Relationship Id="rId26" Type="http://schemas.openxmlformats.org/officeDocument/2006/relationships/image" Target="../media/image68.png"/><Relationship Id="rId3" Type="http://schemas.openxmlformats.org/officeDocument/2006/relationships/image" Target="../media/image45.jpeg"/><Relationship Id="rId21" Type="http://schemas.openxmlformats.org/officeDocument/2006/relationships/image" Target="../media/image63.png"/><Relationship Id="rId7" Type="http://schemas.openxmlformats.org/officeDocument/2006/relationships/image" Target="../media/image49.jpeg"/><Relationship Id="rId12" Type="http://schemas.openxmlformats.org/officeDocument/2006/relationships/image" Target="../media/image54.jpg"/><Relationship Id="rId17" Type="http://schemas.openxmlformats.org/officeDocument/2006/relationships/image" Target="../media/image59.gif"/><Relationship Id="rId25" Type="http://schemas.openxmlformats.org/officeDocument/2006/relationships/image" Target="../media/image67.png"/><Relationship Id="rId2" Type="http://schemas.openxmlformats.org/officeDocument/2006/relationships/image" Target="../media/image44.jpeg"/><Relationship Id="rId16" Type="http://schemas.openxmlformats.org/officeDocument/2006/relationships/image" Target="../media/image58.jpeg"/><Relationship Id="rId20" Type="http://schemas.openxmlformats.org/officeDocument/2006/relationships/image" Target="../media/image62.jpeg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gif"/><Relationship Id="rId24" Type="http://schemas.openxmlformats.org/officeDocument/2006/relationships/image" Target="../media/image66.png"/><Relationship Id="rId32" Type="http://schemas.openxmlformats.org/officeDocument/2006/relationships/image" Target="../media/image74.jpg"/><Relationship Id="rId5" Type="http://schemas.openxmlformats.org/officeDocument/2006/relationships/image" Target="../media/image47.jpeg"/><Relationship Id="rId15" Type="http://schemas.openxmlformats.org/officeDocument/2006/relationships/image" Target="../media/image57.png"/><Relationship Id="rId23" Type="http://schemas.openxmlformats.org/officeDocument/2006/relationships/image" Target="../media/image65.jpeg"/><Relationship Id="rId28" Type="http://schemas.openxmlformats.org/officeDocument/2006/relationships/image" Target="../media/image70.jpg"/><Relationship Id="rId10" Type="http://schemas.openxmlformats.org/officeDocument/2006/relationships/image" Target="../media/image52.gif"/><Relationship Id="rId19" Type="http://schemas.openxmlformats.org/officeDocument/2006/relationships/image" Target="../media/image61.png"/><Relationship Id="rId31" Type="http://schemas.openxmlformats.org/officeDocument/2006/relationships/image" Target="../media/image73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Relationship Id="rId14" Type="http://schemas.openxmlformats.org/officeDocument/2006/relationships/image" Target="../media/image56.jpeg"/><Relationship Id="rId22" Type="http://schemas.openxmlformats.org/officeDocument/2006/relationships/image" Target="../media/image64.png"/><Relationship Id="rId27" Type="http://schemas.openxmlformats.org/officeDocument/2006/relationships/image" Target="../media/image69.png"/><Relationship Id="rId30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10" Type="http://schemas.openxmlformats.org/officeDocument/2006/relationships/image" Target="../media/image21.jpeg"/><Relationship Id="rId4" Type="http://schemas.openxmlformats.org/officeDocument/2006/relationships/image" Target="../media/image15.tiff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그룹 58"/>
          <p:cNvGrpSpPr/>
          <p:nvPr/>
        </p:nvGrpSpPr>
        <p:grpSpPr>
          <a:xfrm>
            <a:off x="5150157" y="-1511945"/>
            <a:ext cx="6665870" cy="9171355"/>
            <a:chOff x="5150157" y="-1511945"/>
            <a:chExt cx="6665870" cy="9171355"/>
          </a:xfrm>
        </p:grpSpPr>
        <p:sp>
          <p:nvSpPr>
            <p:cNvPr id="12" name="삼각형 11"/>
            <p:cNvSpPr/>
            <p:nvPr/>
          </p:nvSpPr>
          <p:spPr>
            <a:xfrm>
              <a:off x="7846984" y="3095710"/>
              <a:ext cx="2618211" cy="2257079"/>
            </a:xfrm>
            <a:prstGeom prst="triangle">
              <a:avLst/>
            </a:prstGeom>
            <a:solidFill>
              <a:srgbClr val="8899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13" name="삼각형 12"/>
            <p:cNvSpPr/>
            <p:nvPr/>
          </p:nvSpPr>
          <p:spPr>
            <a:xfrm rot="10800000">
              <a:off x="6493900" y="3105125"/>
              <a:ext cx="2618211" cy="2257079"/>
            </a:xfrm>
            <a:prstGeom prst="triangle">
              <a:avLst/>
            </a:prstGeom>
            <a:solidFill>
              <a:srgbClr val="506D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19" name="삼각형 18"/>
            <p:cNvSpPr/>
            <p:nvPr/>
          </p:nvSpPr>
          <p:spPr>
            <a:xfrm>
              <a:off x="9175276" y="806306"/>
              <a:ext cx="2618211" cy="2257079"/>
            </a:xfrm>
            <a:prstGeom prst="triangle">
              <a:avLst/>
            </a:prstGeom>
            <a:solidFill>
              <a:srgbClr val="C1C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20" name="삼각형 19"/>
            <p:cNvSpPr/>
            <p:nvPr/>
          </p:nvSpPr>
          <p:spPr>
            <a:xfrm>
              <a:off x="6493648" y="806306"/>
              <a:ext cx="2618211" cy="2257079"/>
            </a:xfrm>
            <a:prstGeom prst="triangle">
              <a:avLst/>
            </a:prstGeom>
            <a:solidFill>
              <a:srgbClr val="114B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33" name="삼각형 32"/>
            <p:cNvSpPr/>
            <p:nvPr/>
          </p:nvSpPr>
          <p:spPr>
            <a:xfrm rot="10800000">
              <a:off x="7830288" y="787906"/>
              <a:ext cx="2618211" cy="2257079"/>
            </a:xfrm>
            <a:prstGeom prst="triangle">
              <a:avLst/>
            </a:prstGeom>
            <a:solidFill>
              <a:srgbClr val="8899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34" name="삼각형 33"/>
            <p:cNvSpPr/>
            <p:nvPr/>
          </p:nvSpPr>
          <p:spPr>
            <a:xfrm rot="10800000">
              <a:off x="9197816" y="3105125"/>
              <a:ext cx="2618211" cy="2257079"/>
            </a:xfrm>
            <a:prstGeom prst="triangle">
              <a:avLst/>
            </a:prstGeom>
            <a:solidFill>
              <a:srgbClr val="0029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35" name="삼각형 34"/>
            <p:cNvSpPr/>
            <p:nvPr/>
          </p:nvSpPr>
          <p:spPr>
            <a:xfrm>
              <a:off x="7828048" y="-1511945"/>
              <a:ext cx="2618211" cy="2257079"/>
            </a:xfrm>
            <a:prstGeom prst="triangle">
              <a:avLst/>
            </a:prstGeom>
            <a:solidFill>
              <a:srgbClr val="0029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36" name="삼각형 35"/>
            <p:cNvSpPr/>
            <p:nvPr/>
          </p:nvSpPr>
          <p:spPr>
            <a:xfrm rot="10800000">
              <a:off x="6471972" y="-1511944"/>
              <a:ext cx="2618211" cy="2257079"/>
            </a:xfrm>
            <a:prstGeom prst="triangle">
              <a:avLst/>
            </a:prstGeom>
            <a:solidFill>
              <a:srgbClr val="C1C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37" name="삼각형 36"/>
            <p:cNvSpPr/>
            <p:nvPr/>
          </p:nvSpPr>
          <p:spPr>
            <a:xfrm rot="10800000">
              <a:off x="9178882" y="-1511945"/>
              <a:ext cx="2618211" cy="2257079"/>
            </a:xfrm>
            <a:prstGeom prst="triangle">
              <a:avLst/>
            </a:prstGeom>
            <a:solidFill>
              <a:srgbClr val="C1C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0" name="삼각형 39"/>
            <p:cNvSpPr/>
            <p:nvPr/>
          </p:nvSpPr>
          <p:spPr>
            <a:xfrm>
              <a:off x="9183743" y="5402331"/>
              <a:ext cx="2618211" cy="2257079"/>
            </a:xfrm>
            <a:prstGeom prst="triangle">
              <a:avLst/>
            </a:prstGeom>
            <a:solidFill>
              <a:srgbClr val="506D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1" name="삼각형 40"/>
            <p:cNvSpPr/>
            <p:nvPr/>
          </p:nvSpPr>
          <p:spPr>
            <a:xfrm>
              <a:off x="6502115" y="5402331"/>
              <a:ext cx="2618211" cy="2257079"/>
            </a:xfrm>
            <a:prstGeom prst="triangle">
              <a:avLst/>
            </a:prstGeom>
            <a:solidFill>
              <a:srgbClr val="8899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2" name="삼각형 41"/>
            <p:cNvSpPr/>
            <p:nvPr/>
          </p:nvSpPr>
          <p:spPr>
            <a:xfrm rot="10800000">
              <a:off x="7838755" y="5383931"/>
              <a:ext cx="2618211" cy="2257079"/>
            </a:xfrm>
            <a:prstGeom prst="triangle">
              <a:avLst/>
            </a:prstGeom>
            <a:solidFill>
              <a:srgbClr val="C1C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5" name="삼각형 44"/>
            <p:cNvSpPr/>
            <p:nvPr/>
          </p:nvSpPr>
          <p:spPr>
            <a:xfrm>
              <a:off x="5150157" y="3111384"/>
              <a:ext cx="2618211" cy="2257079"/>
            </a:xfrm>
            <a:prstGeom prst="triangle">
              <a:avLst/>
            </a:prstGeom>
            <a:solidFill>
              <a:srgbClr val="0029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46" name="삼각형 45"/>
            <p:cNvSpPr/>
            <p:nvPr/>
          </p:nvSpPr>
          <p:spPr>
            <a:xfrm rot="10800000">
              <a:off x="5154993" y="5400122"/>
              <a:ext cx="2618211" cy="2257079"/>
            </a:xfrm>
            <a:prstGeom prst="triangle">
              <a:avLst/>
            </a:prstGeom>
            <a:solidFill>
              <a:srgbClr val="114B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79738F1D-1941-459F-82FF-AAA56BD783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52" y="5029623"/>
            <a:ext cx="1706315" cy="646331"/>
          </a:xfrm>
          <a:prstGeom prst="rect">
            <a:avLst/>
          </a:prstGeom>
        </p:spPr>
      </p:pic>
      <p:sp>
        <p:nvSpPr>
          <p:cNvPr id="22" name="직사각형 21">
            <a:extLst>
              <a:ext uri="{FF2B5EF4-FFF2-40B4-BE49-F238E27FC236}">
                <a16:creationId xmlns:a16="http://schemas.microsoft.com/office/drawing/2014/main" id="{7068B38B-CE56-435E-8A3F-0318CFF2430D}"/>
              </a:ext>
            </a:extLst>
          </p:cNvPr>
          <p:cNvSpPr/>
          <p:nvPr/>
        </p:nvSpPr>
        <p:spPr>
          <a:xfrm>
            <a:off x="845503" y="883983"/>
            <a:ext cx="3437159" cy="18887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6000" b="1" dirty="0">
                <a:solidFill>
                  <a:srgbClr val="00295C"/>
                </a:solidFill>
              </a:rPr>
              <a:t>회사 소개</a:t>
            </a:r>
            <a:endParaRPr lang="en-US" altLang="ko-KR" sz="6000" b="1" dirty="0">
              <a:solidFill>
                <a:srgbClr val="00295C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b="1" dirty="0" err="1">
                <a:solidFill>
                  <a:srgbClr val="00295C"/>
                </a:solidFill>
              </a:rPr>
              <a:t>케이랩</a:t>
            </a:r>
            <a:r>
              <a:rPr lang="ko-KR" altLang="en-US" b="1" dirty="0">
                <a:solidFill>
                  <a:srgbClr val="00295C"/>
                </a:solidFill>
              </a:rPr>
              <a:t> 주식회사</a:t>
            </a:r>
            <a:endParaRPr lang="en-US" altLang="ko-KR" b="1" dirty="0">
              <a:solidFill>
                <a:srgbClr val="00295C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7ABA61-8748-4F3F-BF09-72E74B16C046}"/>
              </a:ext>
            </a:extLst>
          </p:cNvPr>
          <p:cNvSpPr txBox="1"/>
          <p:nvPr/>
        </p:nvSpPr>
        <p:spPr>
          <a:xfrm>
            <a:off x="1993715" y="3545397"/>
            <a:ext cx="997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rgbClr val="00295C"/>
                </a:solidFill>
              </a:rPr>
              <a:t>2020,</a:t>
            </a:r>
            <a:r>
              <a:rPr lang="ko-KR" altLang="en-US" dirty="0">
                <a:solidFill>
                  <a:srgbClr val="00295C"/>
                </a:solidFill>
              </a:rPr>
              <a:t> </a:t>
            </a:r>
            <a:r>
              <a:rPr lang="en-US" altLang="ko-KR" dirty="0">
                <a:solidFill>
                  <a:srgbClr val="00295C"/>
                </a:solidFill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894548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Box 140"/>
          <p:cNvSpPr txBox="1"/>
          <p:nvPr/>
        </p:nvSpPr>
        <p:spPr>
          <a:xfrm>
            <a:off x="895350" y="77271"/>
            <a:ext cx="12618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100" b="1" dirty="0">
                <a:solidFill>
                  <a:schemeClr val="bg1"/>
                </a:solidFill>
                <a:cs typeface="Arial" panose="020B0604020202020204" pitchFamily="34" charset="0"/>
              </a:rPr>
              <a:t>제품소개</a:t>
            </a:r>
          </a:p>
        </p:txBody>
      </p:sp>
      <p:sp>
        <p:nvSpPr>
          <p:cNvPr id="17" name="TextBox 101">
            <a:extLst>
              <a:ext uri="{FF2B5EF4-FFF2-40B4-BE49-F238E27FC236}">
                <a16:creationId xmlns:a16="http://schemas.microsoft.com/office/drawing/2014/main" id="{DD0104DE-A171-4F1E-9EEB-C0453A1EB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076" y="1074056"/>
            <a:ext cx="2764248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0" algn="l"/>
                <a:tab pos="382807" algn="l"/>
                <a:tab pos="766972" algn="l"/>
                <a:tab pos="1151136" algn="l"/>
                <a:tab pos="1535300" algn="l"/>
                <a:tab pos="1919464" algn="l"/>
                <a:tab pos="2303629" algn="l"/>
                <a:tab pos="2687793" algn="l"/>
                <a:tab pos="3071958" algn="l"/>
                <a:tab pos="3456122" algn="l"/>
                <a:tab pos="3840287" algn="l"/>
                <a:tab pos="4224451" algn="l"/>
                <a:tab pos="4608615" algn="l"/>
                <a:tab pos="4992779" algn="l"/>
                <a:tab pos="5376944" algn="l"/>
                <a:tab pos="5761108" algn="l"/>
                <a:tab pos="6145273" algn="l"/>
                <a:tab pos="6529437" algn="l"/>
                <a:tab pos="6913602" algn="l"/>
                <a:tab pos="7297765" algn="l"/>
                <a:tab pos="7681930" algn="l"/>
              </a:tabLst>
              <a:defRPr/>
            </a:pPr>
            <a:r>
              <a:rPr lang="en-US" altLang="ko-KR" sz="2000" b="1" dirty="0">
                <a:solidFill>
                  <a:srgbClr val="00295C"/>
                </a:solidFill>
                <a:ea typeface="Arial Narrow" charset="0"/>
                <a:cs typeface="Arial" panose="020B0604020202020204" pitchFamily="34" charset="0"/>
              </a:rPr>
              <a:t>OPTIZEN </a:t>
            </a:r>
            <a:r>
              <a:rPr lang="en-US" altLang="ko-KR" sz="2000" b="1" dirty="0" err="1">
                <a:solidFill>
                  <a:srgbClr val="00295C"/>
                </a:solidFill>
                <a:ea typeface="Arial Narrow" charset="0"/>
                <a:cs typeface="Arial" panose="020B0604020202020204" pitchFamily="34" charset="0"/>
              </a:rPr>
              <a:t>NanoQ</a:t>
            </a:r>
            <a:endParaRPr lang="en-US" altLang="ko-KR" sz="2000" b="1" dirty="0">
              <a:solidFill>
                <a:srgbClr val="00295C"/>
              </a:solidFill>
              <a:ea typeface="Arial Narrow" charset="0"/>
              <a:cs typeface="Arial" panose="020B0604020202020204" pitchFamily="34" charset="0"/>
            </a:endParaRPr>
          </a:p>
          <a:p>
            <a:pPr algn="ctr">
              <a:tabLst>
                <a:tab pos="0" algn="l"/>
                <a:tab pos="382807" algn="l"/>
                <a:tab pos="766972" algn="l"/>
                <a:tab pos="1151136" algn="l"/>
                <a:tab pos="1535300" algn="l"/>
                <a:tab pos="1919464" algn="l"/>
                <a:tab pos="2303629" algn="l"/>
                <a:tab pos="2687793" algn="l"/>
                <a:tab pos="3071958" algn="l"/>
                <a:tab pos="3456122" algn="l"/>
                <a:tab pos="3840287" algn="l"/>
                <a:tab pos="4224451" algn="l"/>
                <a:tab pos="4608615" algn="l"/>
                <a:tab pos="4992779" algn="l"/>
                <a:tab pos="5376944" algn="l"/>
                <a:tab pos="5761108" algn="l"/>
                <a:tab pos="6145273" algn="l"/>
                <a:tab pos="6529437" algn="l"/>
                <a:tab pos="6913602" algn="l"/>
                <a:tab pos="7297765" algn="l"/>
                <a:tab pos="7681930" algn="l"/>
              </a:tabLst>
              <a:defRPr/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ea typeface="Arial Narrow" charset="0"/>
                <a:cs typeface="Arial" panose="020B0604020202020204" pitchFamily="34" charset="0"/>
              </a:rPr>
              <a:t>Microvolume Spectrophotometer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19D85996-101A-4DC3-9A5E-3A0AED1FE263}"/>
              </a:ext>
            </a:extLst>
          </p:cNvPr>
          <p:cNvSpPr/>
          <p:nvPr/>
        </p:nvSpPr>
        <p:spPr>
          <a:xfrm>
            <a:off x="691376" y="5405192"/>
            <a:ext cx="33437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rgbClr val="00295C"/>
                </a:solidFill>
                <a:ea typeface="Arial Narrow" charset="0"/>
                <a:cs typeface="Arial" panose="020B0604020202020204" pitchFamily="34" charset="0"/>
              </a:rPr>
              <a:t>Full-Spectrum (190 – 1100 nm)</a:t>
            </a:r>
            <a:endParaRPr lang="en-US" altLang="ko-KR" sz="1600" dirty="0">
              <a:solidFill>
                <a:srgbClr val="00295C"/>
              </a:solidFill>
              <a:cs typeface="Arial" panose="020B0604020202020204" pitchFamily="34" charset="0"/>
            </a:endParaRPr>
          </a:p>
          <a:p>
            <a:r>
              <a:rPr lang="en-US" altLang="ko-KR" sz="1600" dirty="0">
                <a:solidFill>
                  <a:srgbClr val="00295C"/>
                </a:solidFill>
                <a:cs typeface="Arial" panose="020B0604020202020204" pitchFamily="34" charset="0"/>
              </a:rPr>
              <a:t>DNA &amp; RNA analysis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183E539-6304-4B68-A479-6413A98FB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D4D65-D3E9-4D17-82CB-0ABC99377370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1322299-2212-41BB-B9AF-7D7F2812A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264" y="1837771"/>
            <a:ext cx="5379011" cy="3361882"/>
          </a:xfrm>
          <a:prstGeom prst="rect">
            <a:avLst/>
          </a:prstGeom>
        </p:spPr>
      </p:pic>
      <p:sp>
        <p:nvSpPr>
          <p:cNvPr id="10" name="TextBox 101">
            <a:extLst>
              <a:ext uri="{FF2B5EF4-FFF2-40B4-BE49-F238E27FC236}">
                <a16:creationId xmlns:a16="http://schemas.microsoft.com/office/drawing/2014/main" id="{2F2D54B7-9AF6-444E-B98B-53FE97D8D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0700" y="1074057"/>
            <a:ext cx="2029766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0" algn="l"/>
                <a:tab pos="382807" algn="l"/>
                <a:tab pos="766972" algn="l"/>
                <a:tab pos="1151136" algn="l"/>
                <a:tab pos="1535300" algn="l"/>
                <a:tab pos="1919464" algn="l"/>
                <a:tab pos="2303629" algn="l"/>
                <a:tab pos="2687793" algn="l"/>
                <a:tab pos="3071958" algn="l"/>
                <a:tab pos="3456122" algn="l"/>
                <a:tab pos="3840287" algn="l"/>
                <a:tab pos="4224451" algn="l"/>
                <a:tab pos="4608615" algn="l"/>
                <a:tab pos="4992779" algn="l"/>
                <a:tab pos="5376944" algn="l"/>
                <a:tab pos="5761108" algn="l"/>
                <a:tab pos="6145273" algn="l"/>
                <a:tab pos="6529437" algn="l"/>
                <a:tab pos="6913602" algn="l"/>
                <a:tab pos="7297765" algn="l"/>
                <a:tab pos="7681930" algn="l"/>
              </a:tabLst>
              <a:defRPr/>
            </a:pPr>
            <a:r>
              <a:rPr lang="en-US" altLang="ko-KR" sz="2000" b="1" dirty="0">
                <a:solidFill>
                  <a:srgbClr val="00295C"/>
                </a:solidFill>
                <a:ea typeface="Arial Narrow" charset="0"/>
                <a:cs typeface="Arial" panose="020B0604020202020204" pitchFamily="34" charset="0"/>
              </a:rPr>
              <a:t>OPTIZEN Alpha</a:t>
            </a:r>
          </a:p>
          <a:p>
            <a:pPr algn="ctr">
              <a:tabLst>
                <a:tab pos="0" algn="l"/>
                <a:tab pos="382807" algn="l"/>
                <a:tab pos="766972" algn="l"/>
                <a:tab pos="1151136" algn="l"/>
                <a:tab pos="1535300" algn="l"/>
                <a:tab pos="1919464" algn="l"/>
                <a:tab pos="2303629" algn="l"/>
                <a:tab pos="2687793" algn="l"/>
                <a:tab pos="3071958" algn="l"/>
                <a:tab pos="3456122" algn="l"/>
                <a:tab pos="3840287" algn="l"/>
                <a:tab pos="4224451" algn="l"/>
                <a:tab pos="4608615" algn="l"/>
                <a:tab pos="4992779" algn="l"/>
                <a:tab pos="5376944" algn="l"/>
                <a:tab pos="5761108" algn="l"/>
                <a:tab pos="6145273" algn="l"/>
                <a:tab pos="6529437" algn="l"/>
                <a:tab pos="6913602" algn="l"/>
                <a:tab pos="7297765" algn="l"/>
                <a:tab pos="7681930" algn="l"/>
              </a:tabLst>
              <a:defRPr/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ea typeface="Arial Narrow" charset="0"/>
                <a:cs typeface="Arial" panose="020B0604020202020204" pitchFamily="34" charset="0"/>
              </a:rPr>
              <a:t>Double-beam UV-VIS</a:t>
            </a:r>
            <a:endParaRPr lang="ko-KR" altLang="en-US" sz="1200" dirty="0">
              <a:solidFill>
                <a:srgbClr val="114B77"/>
              </a:solidFill>
              <a:ea typeface="Arial Narrow" charset="0"/>
              <a:cs typeface="Arial" panose="020B0604020202020204" pitchFamily="34" charset="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ABFB78F2-F13A-477B-B29D-2250AC6E7B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804" y="1564776"/>
            <a:ext cx="5508630" cy="4348247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A7B7C8CB-8CF1-4C9B-A59A-FDAEA5FF502F}"/>
              </a:ext>
            </a:extLst>
          </p:cNvPr>
          <p:cNvSpPr/>
          <p:nvPr/>
        </p:nvSpPr>
        <p:spPr>
          <a:xfrm>
            <a:off x="5034761" y="5405192"/>
            <a:ext cx="33437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rgbClr val="00295C"/>
                </a:solidFill>
                <a:ea typeface="Arial Narrow" charset="0"/>
                <a:cs typeface="Arial" panose="020B0604020202020204" pitchFamily="34" charset="0"/>
              </a:rPr>
              <a:t>High-performance double-beam</a:t>
            </a:r>
          </a:p>
          <a:p>
            <a:r>
              <a:rPr lang="en-US" altLang="ko-KR" sz="1600" dirty="0">
                <a:solidFill>
                  <a:srgbClr val="00295C"/>
                </a:solidFill>
                <a:ea typeface="Arial Narrow" charset="0"/>
                <a:cs typeface="Arial" panose="020B0604020202020204" pitchFamily="34" charset="0"/>
              </a:rPr>
              <a:t>UV/VIS Spectrophotometer</a:t>
            </a:r>
          </a:p>
          <a:p>
            <a:endParaRPr lang="en-US" altLang="ko-KR" sz="1600" dirty="0">
              <a:solidFill>
                <a:srgbClr val="00295C"/>
              </a:solidFill>
              <a:ea typeface="Arial Narrow" charset="0"/>
              <a:cs typeface="Arial" panose="020B0604020202020204" pitchFamily="34" charset="0"/>
            </a:endParaRPr>
          </a:p>
          <a:p>
            <a:endParaRPr lang="en-US" altLang="ko-KR" sz="1600" dirty="0">
              <a:solidFill>
                <a:srgbClr val="00295C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806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Box 140"/>
          <p:cNvSpPr txBox="1"/>
          <p:nvPr/>
        </p:nvSpPr>
        <p:spPr>
          <a:xfrm>
            <a:off x="895350" y="77271"/>
            <a:ext cx="12618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100" b="1" dirty="0">
                <a:solidFill>
                  <a:schemeClr val="bg1"/>
                </a:solidFill>
                <a:cs typeface="Arial" panose="020B0604020202020204" pitchFamily="34" charset="0"/>
              </a:rPr>
              <a:t>제품소개</a:t>
            </a:r>
          </a:p>
        </p:txBody>
      </p:sp>
      <p:sp>
        <p:nvSpPr>
          <p:cNvPr id="30" name="TextBox 101"/>
          <p:cNvSpPr txBox="1">
            <a:spLocks noChangeArrowheads="1"/>
          </p:cNvSpPr>
          <p:nvPr/>
        </p:nvSpPr>
        <p:spPr bwMode="auto">
          <a:xfrm>
            <a:off x="993177" y="1077903"/>
            <a:ext cx="2344965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0" algn="l"/>
                <a:tab pos="382807" algn="l"/>
                <a:tab pos="766972" algn="l"/>
                <a:tab pos="1151136" algn="l"/>
                <a:tab pos="1535300" algn="l"/>
                <a:tab pos="1919464" algn="l"/>
                <a:tab pos="2303629" algn="l"/>
                <a:tab pos="2687793" algn="l"/>
                <a:tab pos="3071958" algn="l"/>
                <a:tab pos="3456122" algn="l"/>
                <a:tab pos="3840287" algn="l"/>
                <a:tab pos="4224451" algn="l"/>
                <a:tab pos="4608615" algn="l"/>
                <a:tab pos="4992779" algn="l"/>
                <a:tab pos="5376944" algn="l"/>
                <a:tab pos="5761108" algn="l"/>
                <a:tab pos="6145273" algn="l"/>
                <a:tab pos="6529437" algn="l"/>
                <a:tab pos="6913602" algn="l"/>
                <a:tab pos="7297765" algn="l"/>
                <a:tab pos="7681930" algn="l"/>
              </a:tabLst>
              <a:defRPr/>
            </a:pPr>
            <a:r>
              <a:rPr lang="en-US" altLang="ko-KR" sz="2000" b="1" dirty="0">
                <a:solidFill>
                  <a:srgbClr val="00295C"/>
                </a:solidFill>
                <a:ea typeface="Arial Narrow" charset="0"/>
                <a:cs typeface="Arial" panose="020B0604020202020204" pitchFamily="34" charset="0"/>
              </a:rPr>
              <a:t>OPTIZEN POP</a:t>
            </a:r>
          </a:p>
          <a:p>
            <a:pPr algn="ctr">
              <a:tabLst>
                <a:tab pos="0" algn="l"/>
                <a:tab pos="382807" algn="l"/>
                <a:tab pos="766972" algn="l"/>
                <a:tab pos="1151136" algn="l"/>
                <a:tab pos="1535300" algn="l"/>
                <a:tab pos="1919464" algn="l"/>
                <a:tab pos="2303629" algn="l"/>
                <a:tab pos="2687793" algn="l"/>
                <a:tab pos="3071958" algn="l"/>
                <a:tab pos="3456122" algn="l"/>
                <a:tab pos="3840287" algn="l"/>
                <a:tab pos="4224451" algn="l"/>
                <a:tab pos="4608615" algn="l"/>
                <a:tab pos="4992779" algn="l"/>
                <a:tab pos="5376944" algn="l"/>
                <a:tab pos="5761108" algn="l"/>
                <a:tab pos="6145273" algn="l"/>
                <a:tab pos="6529437" algn="l"/>
                <a:tab pos="6913602" algn="l"/>
                <a:tab pos="7297765" algn="l"/>
                <a:tab pos="7681930" algn="l"/>
              </a:tabLst>
              <a:defRPr/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ea typeface="Arial Narrow" charset="0"/>
                <a:cs typeface="Arial" panose="020B0604020202020204" pitchFamily="34" charset="0"/>
              </a:rPr>
              <a:t>Single-beam UV-VIS</a:t>
            </a:r>
            <a:endParaRPr lang="ko-KR" altLang="en-US" sz="1200" dirty="0">
              <a:solidFill>
                <a:srgbClr val="114B77"/>
              </a:solidFill>
              <a:ea typeface="Arial Narrow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884150" y="5374415"/>
            <a:ext cx="2453992" cy="50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>
                <a:solidFill>
                  <a:srgbClr val="00295C"/>
                </a:solidFill>
                <a:ea typeface="Arial Narrow" charset="0"/>
                <a:cs typeface="Arial" panose="020B0604020202020204" pitchFamily="34" charset="0"/>
              </a:rPr>
              <a:t>Complete stand-alone </a:t>
            </a:r>
          </a:p>
          <a:p>
            <a:r>
              <a:rPr lang="en-US" altLang="ko-KR" sz="1400" dirty="0">
                <a:solidFill>
                  <a:srgbClr val="00295C"/>
                </a:solidFill>
                <a:ea typeface="Arial Narrow" charset="0"/>
                <a:cs typeface="Arial" panose="020B0604020202020204" pitchFamily="34" charset="0"/>
              </a:rPr>
              <a:t>UV/VIS Spectrophotometer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183E539-6304-4B68-A479-6413A98FB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D4D65-D3E9-4D17-82CB-0ABC99377370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18878BA-C8C8-471A-9E80-3BBECB6AA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70" y="1959614"/>
            <a:ext cx="4192150" cy="3224731"/>
          </a:xfrm>
          <a:prstGeom prst="rect">
            <a:avLst/>
          </a:prstGeom>
        </p:spPr>
      </p:pic>
      <p:sp>
        <p:nvSpPr>
          <p:cNvPr id="10" name="TextBox 101">
            <a:extLst>
              <a:ext uri="{FF2B5EF4-FFF2-40B4-BE49-F238E27FC236}">
                <a16:creationId xmlns:a16="http://schemas.microsoft.com/office/drawing/2014/main" id="{D4AEC49C-F8C8-48F7-B410-4BC379A3F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663" y="1077904"/>
            <a:ext cx="2344965" cy="56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0" algn="l"/>
                <a:tab pos="382807" algn="l"/>
                <a:tab pos="766972" algn="l"/>
                <a:tab pos="1151136" algn="l"/>
                <a:tab pos="1535300" algn="l"/>
                <a:tab pos="1919464" algn="l"/>
                <a:tab pos="2303629" algn="l"/>
                <a:tab pos="2687793" algn="l"/>
                <a:tab pos="3071958" algn="l"/>
                <a:tab pos="3456122" algn="l"/>
                <a:tab pos="3840287" algn="l"/>
                <a:tab pos="4224451" algn="l"/>
                <a:tab pos="4608615" algn="l"/>
                <a:tab pos="4992779" algn="l"/>
                <a:tab pos="5376944" algn="l"/>
                <a:tab pos="5761108" algn="l"/>
                <a:tab pos="6145273" algn="l"/>
                <a:tab pos="6529437" algn="l"/>
                <a:tab pos="6913602" algn="l"/>
                <a:tab pos="7297765" algn="l"/>
                <a:tab pos="7681930" algn="l"/>
              </a:tabLst>
              <a:defRPr/>
            </a:pPr>
            <a:r>
              <a:rPr lang="en-US" altLang="ko-KR" sz="2000" b="1" dirty="0">
                <a:solidFill>
                  <a:srgbClr val="00295C"/>
                </a:solidFill>
                <a:ea typeface="Arial Narrow" charset="0"/>
                <a:cs typeface="Arial" panose="020B0604020202020204" pitchFamily="34" charset="0"/>
              </a:rPr>
              <a:t>OPTIZEN </a:t>
            </a:r>
            <a:r>
              <a:rPr lang="en-US" altLang="ko-KR" sz="2000" b="1" dirty="0" err="1">
                <a:solidFill>
                  <a:srgbClr val="00295C"/>
                </a:solidFill>
                <a:ea typeface="Arial Narrow" charset="0"/>
                <a:cs typeface="Arial" panose="020B0604020202020204" pitchFamily="34" charset="0"/>
              </a:rPr>
              <a:t>Alphalook</a:t>
            </a:r>
            <a:endParaRPr lang="en-US" altLang="ko-KR" sz="2000" b="1" dirty="0">
              <a:solidFill>
                <a:srgbClr val="00295C"/>
              </a:solidFill>
              <a:ea typeface="Arial Narrow" charset="0"/>
              <a:cs typeface="Arial" panose="020B0604020202020204" pitchFamily="34" charset="0"/>
            </a:endParaRPr>
          </a:p>
          <a:p>
            <a:pPr algn="ctr">
              <a:tabLst>
                <a:tab pos="0" algn="l"/>
                <a:tab pos="382807" algn="l"/>
                <a:tab pos="766972" algn="l"/>
                <a:tab pos="1151136" algn="l"/>
                <a:tab pos="1535300" algn="l"/>
                <a:tab pos="1919464" algn="l"/>
                <a:tab pos="2303629" algn="l"/>
                <a:tab pos="2687793" algn="l"/>
                <a:tab pos="3071958" algn="l"/>
                <a:tab pos="3456122" algn="l"/>
                <a:tab pos="3840287" algn="l"/>
                <a:tab pos="4224451" algn="l"/>
                <a:tab pos="4608615" algn="l"/>
                <a:tab pos="4992779" algn="l"/>
                <a:tab pos="5376944" algn="l"/>
                <a:tab pos="5761108" algn="l"/>
                <a:tab pos="6145273" algn="l"/>
                <a:tab pos="6529437" algn="l"/>
                <a:tab pos="6913602" algn="l"/>
                <a:tab pos="7297765" algn="l"/>
                <a:tab pos="7681930" algn="l"/>
              </a:tabLst>
              <a:defRPr/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ea typeface="Arial Narrow" charset="0"/>
                <a:cs typeface="Arial" panose="020B0604020202020204" pitchFamily="34" charset="0"/>
              </a:rPr>
              <a:t>PDA-type UV-Vis</a:t>
            </a:r>
            <a:endParaRPr lang="ko-KR" altLang="en-US" sz="1200" dirty="0">
              <a:solidFill>
                <a:srgbClr val="114B77"/>
              </a:solidFill>
              <a:ea typeface="Arial Narrow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920A3F-B8CB-4EEF-8A24-26445DC6F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524" y="5362645"/>
            <a:ext cx="3171628" cy="288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400" dirty="0">
                <a:solidFill>
                  <a:srgbClr val="00295C"/>
                </a:solidFill>
                <a:cs typeface="Arial" panose="020B0604020202020204" pitchFamily="34" charset="0"/>
              </a:rPr>
              <a:t>PDA-type UV-Vis Spectrophotometer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6A65ED2-428A-4E7B-8CCD-91D3A259FB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8653" r="19118" b="10567"/>
          <a:stretch/>
        </p:blipFill>
        <p:spPr>
          <a:xfrm>
            <a:off x="4939047" y="1715465"/>
            <a:ext cx="3582863" cy="338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5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Box 140"/>
          <p:cNvSpPr txBox="1"/>
          <p:nvPr/>
        </p:nvSpPr>
        <p:spPr>
          <a:xfrm>
            <a:off x="895350" y="77271"/>
            <a:ext cx="12618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100" b="1" dirty="0">
                <a:solidFill>
                  <a:schemeClr val="bg1"/>
                </a:solidFill>
                <a:cs typeface="Arial" panose="020B0604020202020204" pitchFamily="34" charset="0"/>
              </a:rPr>
              <a:t>제품소개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183E539-6304-4B68-A479-6413A98FB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D4D65-D3E9-4D17-82CB-0ABC99377370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362FD23A-70AC-40EC-90BF-2499869FBE13}"/>
              </a:ext>
            </a:extLst>
          </p:cNvPr>
          <p:cNvGrpSpPr/>
          <p:nvPr/>
        </p:nvGrpSpPr>
        <p:grpSpPr>
          <a:xfrm>
            <a:off x="11733" y="1149292"/>
            <a:ext cx="9610440" cy="4366194"/>
            <a:chOff x="749296" y="1608442"/>
            <a:chExt cx="7948345" cy="3367599"/>
          </a:xfrm>
        </p:grpSpPr>
        <p:pic>
          <p:nvPicPr>
            <p:cNvPr id="36" name="그림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4089" y="2882191"/>
              <a:ext cx="2474403" cy="1384327"/>
            </a:xfrm>
            <a:prstGeom prst="rect">
              <a:avLst/>
            </a:prstGeom>
          </p:spPr>
        </p:pic>
        <p:sp>
          <p:nvSpPr>
            <p:cNvPr id="37" name="TextBox 101"/>
            <p:cNvSpPr txBox="1">
              <a:spLocks noChangeArrowheads="1"/>
            </p:cNvSpPr>
            <p:nvPr/>
          </p:nvSpPr>
          <p:spPr bwMode="auto">
            <a:xfrm>
              <a:off x="5395116" y="1626823"/>
              <a:ext cx="2654917" cy="504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tabLst>
                  <a:tab pos="0" algn="l"/>
                  <a:tab pos="382807" algn="l"/>
                  <a:tab pos="766972" algn="l"/>
                  <a:tab pos="1151136" algn="l"/>
                  <a:tab pos="1535300" algn="l"/>
                  <a:tab pos="1919464" algn="l"/>
                  <a:tab pos="2303629" algn="l"/>
                  <a:tab pos="2687793" algn="l"/>
                  <a:tab pos="3071958" algn="l"/>
                  <a:tab pos="3456122" algn="l"/>
                  <a:tab pos="3840287" algn="l"/>
                  <a:tab pos="4224451" algn="l"/>
                  <a:tab pos="4608615" algn="l"/>
                  <a:tab pos="4992779" algn="l"/>
                  <a:tab pos="5376944" algn="l"/>
                  <a:tab pos="5761108" algn="l"/>
                  <a:tab pos="6145273" algn="l"/>
                  <a:tab pos="6529437" algn="l"/>
                  <a:tab pos="6913602" algn="l"/>
                  <a:tab pos="7297765" algn="l"/>
                  <a:tab pos="7681930" algn="l"/>
                </a:tabLst>
                <a:defRPr/>
              </a:pPr>
              <a:r>
                <a:rPr lang="en-US" altLang="ko-KR" sz="2000" b="1" dirty="0">
                  <a:solidFill>
                    <a:srgbClr val="00295C"/>
                  </a:solidFill>
                  <a:ea typeface="Arial Narrow" charset="0"/>
                  <a:cs typeface="Arial" panose="020B0604020202020204" pitchFamily="34" charset="0"/>
                </a:rPr>
                <a:t>OPTIZEN MINI</a:t>
              </a:r>
            </a:p>
            <a:p>
              <a:pPr algn="ctr">
                <a:tabLst>
                  <a:tab pos="0" algn="l"/>
                  <a:tab pos="382807" algn="l"/>
                  <a:tab pos="766972" algn="l"/>
                  <a:tab pos="1151136" algn="l"/>
                  <a:tab pos="1535300" algn="l"/>
                  <a:tab pos="1919464" algn="l"/>
                  <a:tab pos="2303629" algn="l"/>
                  <a:tab pos="2687793" algn="l"/>
                  <a:tab pos="3071958" algn="l"/>
                  <a:tab pos="3456122" algn="l"/>
                  <a:tab pos="3840287" algn="l"/>
                  <a:tab pos="4224451" algn="l"/>
                  <a:tab pos="4608615" algn="l"/>
                  <a:tab pos="4992779" algn="l"/>
                  <a:tab pos="5376944" algn="l"/>
                  <a:tab pos="5761108" algn="l"/>
                  <a:tab pos="6145273" algn="l"/>
                  <a:tab pos="6529437" algn="l"/>
                  <a:tab pos="6913602" algn="l"/>
                  <a:tab pos="7297765" algn="l"/>
                  <a:tab pos="7681930" algn="l"/>
                </a:tabLst>
                <a:defRPr/>
              </a:pPr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Arial Narrow" charset="0"/>
                  <a:cs typeface="Arial" panose="020B0604020202020204" pitchFamily="34" charset="0"/>
                </a:rPr>
                <a:t>Portable Spectrophotometer</a:t>
              </a:r>
              <a:endParaRPr lang="ko-KR" altLang="en-US" sz="1000" dirty="0">
                <a:solidFill>
                  <a:srgbClr val="114B77"/>
                </a:solidFill>
                <a:ea typeface="Arial Narrow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101"/>
            <p:cNvSpPr txBox="1">
              <a:spLocks noChangeArrowheads="1"/>
            </p:cNvSpPr>
            <p:nvPr/>
          </p:nvSpPr>
          <p:spPr bwMode="auto">
            <a:xfrm>
              <a:off x="5829330" y="4713620"/>
              <a:ext cx="2868311" cy="257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 anchor="t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400" dirty="0">
                  <a:solidFill>
                    <a:srgbClr val="00295C"/>
                  </a:solidFill>
                  <a:cs typeface="Arial" panose="020B0604020202020204" pitchFamily="34" charset="0"/>
                </a:rPr>
                <a:t>Handheld spectrophotometer</a:t>
              </a:r>
            </a:p>
          </p:txBody>
        </p:sp>
        <p:sp>
          <p:nvSpPr>
            <p:cNvPr id="22" name="TextBox 101">
              <a:extLst>
                <a:ext uri="{FF2B5EF4-FFF2-40B4-BE49-F238E27FC236}">
                  <a16:creationId xmlns:a16="http://schemas.microsoft.com/office/drawing/2014/main" id="{16771F2E-3846-4CE1-841A-C10F1B4924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296" y="1608442"/>
              <a:ext cx="2654917" cy="669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tabLst>
                  <a:tab pos="0" algn="l"/>
                  <a:tab pos="382807" algn="l"/>
                  <a:tab pos="766972" algn="l"/>
                  <a:tab pos="1151136" algn="l"/>
                  <a:tab pos="1535300" algn="l"/>
                  <a:tab pos="1919464" algn="l"/>
                  <a:tab pos="2303629" algn="l"/>
                  <a:tab pos="2687793" algn="l"/>
                  <a:tab pos="3071958" algn="l"/>
                  <a:tab pos="3456122" algn="l"/>
                  <a:tab pos="3840287" algn="l"/>
                  <a:tab pos="4224451" algn="l"/>
                  <a:tab pos="4608615" algn="l"/>
                  <a:tab pos="4992779" algn="l"/>
                  <a:tab pos="5376944" algn="l"/>
                  <a:tab pos="5761108" algn="l"/>
                  <a:tab pos="6145273" algn="l"/>
                  <a:tab pos="6529437" algn="l"/>
                  <a:tab pos="6913602" algn="l"/>
                  <a:tab pos="7297765" algn="l"/>
                  <a:tab pos="7681930" algn="l"/>
                </a:tabLst>
                <a:defRPr/>
              </a:pPr>
              <a:r>
                <a:rPr lang="en-US" altLang="ko-KR" sz="2000" b="1" dirty="0">
                  <a:solidFill>
                    <a:srgbClr val="00295C"/>
                  </a:solidFill>
                  <a:ea typeface="Arial Narrow" charset="0"/>
                  <a:cs typeface="Arial" panose="020B0604020202020204" pitchFamily="34" charset="0"/>
                </a:rPr>
                <a:t>OPTIZEN QX</a:t>
              </a:r>
            </a:p>
            <a:p>
              <a:pPr algn="ctr">
                <a:tabLst>
                  <a:tab pos="0" algn="l"/>
                  <a:tab pos="382807" algn="l"/>
                  <a:tab pos="766972" algn="l"/>
                  <a:tab pos="1151136" algn="l"/>
                  <a:tab pos="1535300" algn="l"/>
                  <a:tab pos="1919464" algn="l"/>
                  <a:tab pos="2303629" algn="l"/>
                  <a:tab pos="2687793" algn="l"/>
                  <a:tab pos="3071958" algn="l"/>
                  <a:tab pos="3456122" algn="l"/>
                  <a:tab pos="3840287" algn="l"/>
                  <a:tab pos="4224451" algn="l"/>
                  <a:tab pos="4608615" algn="l"/>
                  <a:tab pos="4992779" algn="l"/>
                  <a:tab pos="5376944" algn="l"/>
                  <a:tab pos="5761108" algn="l"/>
                  <a:tab pos="6145273" algn="l"/>
                  <a:tab pos="6529437" algn="l"/>
                  <a:tab pos="6913602" algn="l"/>
                  <a:tab pos="7297765" algn="l"/>
                  <a:tab pos="7681930" algn="l"/>
                </a:tabLst>
                <a:defRPr/>
              </a:pPr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Arial Narrow" charset="0"/>
                  <a:cs typeface="Arial" panose="020B0604020202020204" pitchFamily="34" charset="0"/>
                </a:rPr>
                <a:t>Water Analysis Spectrophotometer</a:t>
              </a:r>
            </a:p>
            <a:p>
              <a:pPr algn="ctr">
                <a:tabLst>
                  <a:tab pos="0" algn="l"/>
                  <a:tab pos="382807" algn="l"/>
                  <a:tab pos="766972" algn="l"/>
                  <a:tab pos="1151136" algn="l"/>
                  <a:tab pos="1535300" algn="l"/>
                  <a:tab pos="1919464" algn="l"/>
                  <a:tab pos="2303629" algn="l"/>
                  <a:tab pos="2687793" algn="l"/>
                  <a:tab pos="3071958" algn="l"/>
                  <a:tab pos="3456122" algn="l"/>
                  <a:tab pos="3840287" algn="l"/>
                  <a:tab pos="4224451" algn="l"/>
                  <a:tab pos="4608615" algn="l"/>
                  <a:tab pos="4992779" algn="l"/>
                  <a:tab pos="5376944" algn="l"/>
                  <a:tab pos="5761108" algn="l"/>
                  <a:tab pos="6145273" algn="l"/>
                  <a:tab pos="6529437" algn="l"/>
                  <a:tab pos="6913602" algn="l"/>
                  <a:tab pos="7297765" algn="l"/>
                  <a:tab pos="7681930" algn="l"/>
                </a:tabLst>
                <a:defRPr/>
              </a:pPr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Arial Narrow" charset="0"/>
                  <a:cs typeface="Arial" panose="020B0604020202020204" pitchFamily="34" charset="0"/>
                </a:rPr>
                <a:t>(Single-beam UV-Vis)</a:t>
              </a:r>
              <a:endParaRPr lang="ko-KR" altLang="en-US" sz="1000" dirty="0">
                <a:solidFill>
                  <a:srgbClr val="114B77"/>
                </a:solidFill>
                <a:ea typeface="Arial Narrow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101">
              <a:extLst>
                <a:ext uri="{FF2B5EF4-FFF2-40B4-BE49-F238E27FC236}">
                  <a16:creationId xmlns:a16="http://schemas.microsoft.com/office/drawing/2014/main" id="{703CFE56-D401-41BE-B44F-DADCFE4FC7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0468" y="4718910"/>
              <a:ext cx="1375886" cy="257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 anchor="t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400" dirty="0">
                  <a:solidFill>
                    <a:srgbClr val="00295C"/>
                  </a:solidFill>
                  <a:cs typeface="Arial" panose="020B0604020202020204" pitchFamily="34" charset="0"/>
                </a:rPr>
                <a:t>Water analysis</a:t>
              </a:r>
            </a:p>
          </p:txBody>
        </p:sp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56D452C0-F18D-4385-AC61-F0B17E1FC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3892" y="2054226"/>
              <a:ext cx="3975643" cy="2650426"/>
            </a:xfrm>
            <a:prstGeom prst="rect">
              <a:avLst/>
            </a:prstGeom>
          </p:spPr>
        </p:pic>
        <p:sp>
          <p:nvSpPr>
            <p:cNvPr id="31" name="TextBox 101">
              <a:extLst>
                <a:ext uri="{FF2B5EF4-FFF2-40B4-BE49-F238E27FC236}">
                  <a16:creationId xmlns:a16="http://schemas.microsoft.com/office/drawing/2014/main" id="{5A1F1C74-62BE-498E-9732-2316D6F311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3329" y="4704652"/>
              <a:ext cx="1578430" cy="257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 anchor="t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1400" dirty="0">
                  <a:solidFill>
                    <a:srgbClr val="00295C"/>
                  </a:solidFill>
                  <a:cs typeface="Arial" panose="020B0604020202020204" pitchFamily="34" charset="0"/>
                </a:rPr>
                <a:t>DNA &amp; RNA analysis</a:t>
              </a:r>
            </a:p>
          </p:txBody>
        </p:sp>
        <p:sp>
          <p:nvSpPr>
            <p:cNvPr id="33" name="TextBox 101">
              <a:extLst>
                <a:ext uri="{FF2B5EF4-FFF2-40B4-BE49-F238E27FC236}">
                  <a16:creationId xmlns:a16="http://schemas.microsoft.com/office/drawing/2014/main" id="{90A2F0E5-9EA8-410B-92F5-B18FC531C9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0811" y="1608443"/>
              <a:ext cx="2654917" cy="669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6000" tIns="36000" rIns="36000" bIns="36000" anchor="ctr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tabLst>
                  <a:tab pos="0" algn="l"/>
                  <a:tab pos="382807" algn="l"/>
                  <a:tab pos="766972" algn="l"/>
                  <a:tab pos="1151136" algn="l"/>
                  <a:tab pos="1535300" algn="l"/>
                  <a:tab pos="1919464" algn="l"/>
                  <a:tab pos="2303629" algn="l"/>
                  <a:tab pos="2687793" algn="l"/>
                  <a:tab pos="3071958" algn="l"/>
                  <a:tab pos="3456122" algn="l"/>
                  <a:tab pos="3840287" algn="l"/>
                  <a:tab pos="4224451" algn="l"/>
                  <a:tab pos="4608615" algn="l"/>
                  <a:tab pos="4992779" algn="l"/>
                  <a:tab pos="5376944" algn="l"/>
                  <a:tab pos="5761108" algn="l"/>
                  <a:tab pos="6145273" algn="l"/>
                  <a:tab pos="6529437" algn="l"/>
                  <a:tab pos="6913602" algn="l"/>
                  <a:tab pos="7297765" algn="l"/>
                  <a:tab pos="7681930" algn="l"/>
                </a:tabLst>
                <a:defRPr/>
              </a:pPr>
              <a:r>
                <a:rPr lang="en-US" altLang="ko-KR" sz="2000" b="1" dirty="0">
                  <a:solidFill>
                    <a:srgbClr val="00295C"/>
                  </a:solidFill>
                  <a:ea typeface="Arial Narrow" charset="0"/>
                  <a:cs typeface="Arial" panose="020B0604020202020204" pitchFamily="34" charset="0"/>
                </a:rPr>
                <a:t>OPTIZEN </a:t>
              </a:r>
              <a:r>
                <a:rPr lang="en-US" altLang="ko-KR" sz="2000" b="1" dirty="0" err="1">
                  <a:solidFill>
                    <a:srgbClr val="00295C"/>
                  </a:solidFill>
                  <a:ea typeface="Arial Narrow" charset="0"/>
                  <a:cs typeface="Arial" panose="020B0604020202020204" pitchFamily="34" charset="0"/>
                </a:rPr>
                <a:t>NanoQ</a:t>
              </a:r>
              <a:r>
                <a:rPr lang="ko-KR" altLang="en-US" sz="2000" b="1" dirty="0">
                  <a:solidFill>
                    <a:srgbClr val="00295C"/>
                  </a:solidFill>
                  <a:ea typeface="Arial Narrow" charset="0"/>
                  <a:cs typeface="Arial" panose="020B0604020202020204" pitchFamily="34" charset="0"/>
                </a:rPr>
                <a:t> </a:t>
              </a:r>
              <a:r>
                <a:rPr lang="en-US" altLang="ko-KR" sz="2000" b="1" dirty="0">
                  <a:solidFill>
                    <a:srgbClr val="00295C"/>
                  </a:solidFill>
                  <a:ea typeface="Arial Narrow" charset="0"/>
                  <a:cs typeface="Arial" panose="020B0604020202020204" pitchFamily="34" charset="0"/>
                </a:rPr>
                <a:t>Lite</a:t>
              </a:r>
            </a:p>
            <a:p>
              <a:pPr algn="ctr">
                <a:tabLst>
                  <a:tab pos="0" algn="l"/>
                  <a:tab pos="382807" algn="l"/>
                  <a:tab pos="766972" algn="l"/>
                  <a:tab pos="1151136" algn="l"/>
                  <a:tab pos="1535300" algn="l"/>
                  <a:tab pos="1919464" algn="l"/>
                  <a:tab pos="2303629" algn="l"/>
                  <a:tab pos="2687793" algn="l"/>
                  <a:tab pos="3071958" algn="l"/>
                  <a:tab pos="3456122" algn="l"/>
                  <a:tab pos="3840287" algn="l"/>
                  <a:tab pos="4224451" algn="l"/>
                  <a:tab pos="4608615" algn="l"/>
                  <a:tab pos="4992779" algn="l"/>
                  <a:tab pos="5376944" algn="l"/>
                  <a:tab pos="5761108" algn="l"/>
                  <a:tab pos="6145273" algn="l"/>
                  <a:tab pos="6529437" algn="l"/>
                  <a:tab pos="6913602" algn="l"/>
                  <a:tab pos="7297765" algn="l"/>
                  <a:tab pos="7681930" algn="l"/>
                </a:tabLst>
                <a:defRPr/>
              </a:pPr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Arial Narrow" charset="0"/>
                  <a:cs typeface="Arial" panose="020B0604020202020204" pitchFamily="34" charset="0"/>
                </a:rPr>
                <a:t>Microvolume Spectrophotometer</a:t>
              </a:r>
            </a:p>
            <a:p>
              <a:pPr algn="ctr">
                <a:tabLst>
                  <a:tab pos="0" algn="l"/>
                  <a:tab pos="382807" algn="l"/>
                  <a:tab pos="766972" algn="l"/>
                  <a:tab pos="1151136" algn="l"/>
                  <a:tab pos="1535300" algn="l"/>
                  <a:tab pos="1919464" algn="l"/>
                  <a:tab pos="2303629" algn="l"/>
                  <a:tab pos="2687793" algn="l"/>
                  <a:tab pos="3071958" algn="l"/>
                  <a:tab pos="3456122" algn="l"/>
                  <a:tab pos="3840287" algn="l"/>
                  <a:tab pos="4224451" algn="l"/>
                  <a:tab pos="4608615" algn="l"/>
                  <a:tab pos="4992779" algn="l"/>
                  <a:tab pos="5376944" algn="l"/>
                  <a:tab pos="5761108" algn="l"/>
                  <a:tab pos="6145273" algn="l"/>
                  <a:tab pos="6529437" algn="l"/>
                  <a:tab pos="6913602" algn="l"/>
                  <a:tab pos="7297765" algn="l"/>
                  <a:tab pos="7681930" algn="l"/>
                </a:tabLst>
                <a:defRPr/>
              </a:pPr>
              <a:r>
                <a:rPr lang="en-US" altLang="ko-KR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Arial Narrow" charset="0"/>
                  <a:cs typeface="Arial" panose="020B0604020202020204" pitchFamily="34" charset="0"/>
                </a:rPr>
                <a:t>(Single-beam UV-Vis)</a:t>
              </a:r>
              <a:endParaRPr lang="ko-KR" altLang="en-US" sz="1000" dirty="0">
                <a:solidFill>
                  <a:srgbClr val="114B77"/>
                </a:solidFill>
                <a:ea typeface="Arial Narrow" charset="0"/>
                <a:cs typeface="Arial" panose="020B0604020202020204" pitchFamily="34" charset="0"/>
              </a:endParaRPr>
            </a:p>
          </p:txBody>
        </p:sp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29CE6EB1-B593-49D8-8D4B-C8291CE7D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454" y="2090233"/>
              <a:ext cx="2621559" cy="27520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07019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492662-280C-454A-AFB4-C0D684461288}"/>
              </a:ext>
            </a:extLst>
          </p:cNvPr>
          <p:cNvSpPr txBox="1"/>
          <p:nvPr/>
        </p:nvSpPr>
        <p:spPr>
          <a:xfrm>
            <a:off x="895350" y="77271"/>
            <a:ext cx="27831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마케팅 </a:t>
            </a:r>
            <a:r>
              <a:rPr lang="en-US" altLang="ko-KR" sz="2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&amp; </a:t>
            </a:r>
            <a:r>
              <a:rPr lang="ko-KR" altLang="en-US" sz="2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전시회 </a:t>
            </a:r>
            <a:r>
              <a:rPr lang="en-US" altLang="ko-KR" sz="2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(2018)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8E00011D-802F-6848-98EB-9F56B3EB1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772" y="1794723"/>
            <a:ext cx="1968183" cy="59045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A66B35B-7ACB-F240-8583-4EFBC3377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673" y="714409"/>
            <a:ext cx="1516441" cy="65661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D8E18E01-0EF7-DB4F-8BB7-DB55B8B8E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29" y="3070223"/>
            <a:ext cx="2033070" cy="358777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5D530F72-F884-A44A-8327-3DEAD9BFE3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29" y="784424"/>
            <a:ext cx="2466255" cy="1750247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26E8392A-54CF-D64B-8349-664AC48979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8" r="5178"/>
          <a:stretch/>
        </p:blipFill>
        <p:spPr>
          <a:xfrm>
            <a:off x="2086340" y="1950144"/>
            <a:ext cx="2549688" cy="159989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EC255BE5-B410-3240-846E-2C19AFEB41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29" y="3139293"/>
            <a:ext cx="2466255" cy="184969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65435C90-FE86-E849-ACB1-39FA3DE0E8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58" y="4227301"/>
            <a:ext cx="2504369" cy="187827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A6254868-A59B-E84D-B533-9C3D549837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795" y="4046100"/>
            <a:ext cx="2033003" cy="752964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1DD5DCC0-1228-4B42-9ECC-3BEFA21A82D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56"/>
          <a:stretch/>
        </p:blipFill>
        <p:spPr>
          <a:xfrm>
            <a:off x="5501833" y="5370012"/>
            <a:ext cx="1348440" cy="587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DF111D-2DE8-4540-A71B-38FA134A204D}"/>
              </a:ext>
            </a:extLst>
          </p:cNvPr>
          <p:cNvSpPr txBox="1"/>
          <p:nvPr/>
        </p:nvSpPr>
        <p:spPr>
          <a:xfrm>
            <a:off x="6850273" y="5583517"/>
            <a:ext cx="2293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ko-KR" altLang="en-US" sz="1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Korean Chemical Society</a:t>
            </a:r>
            <a:endParaRPr lang="ko-KR" altLang="en-US" sz="1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o-KR" altLang="en-US" sz="10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69CF41EC-5BD7-4C01-A13E-30C4C125C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D4D65-D3E9-4D17-82CB-0ABC99377370}" type="slidenum">
              <a:rPr lang="ko-KR" altLang="en-US" smtClean="0"/>
              <a:pPr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661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492662-280C-454A-AFB4-C0D684461288}"/>
              </a:ext>
            </a:extLst>
          </p:cNvPr>
          <p:cNvSpPr txBox="1"/>
          <p:nvPr/>
        </p:nvSpPr>
        <p:spPr>
          <a:xfrm>
            <a:off x="895350" y="77271"/>
            <a:ext cx="27831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마케팅 </a:t>
            </a:r>
            <a:r>
              <a:rPr lang="en-US" altLang="ko-KR" sz="2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&amp; </a:t>
            </a:r>
            <a:r>
              <a:rPr lang="ko-KR" altLang="en-US" sz="2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전시회 </a:t>
            </a:r>
            <a:r>
              <a:rPr lang="en-US" altLang="ko-KR" sz="2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(2019)</a:t>
            </a:r>
            <a:endParaRPr lang="ko-KR" altLang="en-US" sz="21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42482A-28AF-7144-90C5-919D6ADFCED6}"/>
              </a:ext>
            </a:extLst>
          </p:cNvPr>
          <p:cNvSpPr txBox="1"/>
          <p:nvPr/>
        </p:nvSpPr>
        <p:spPr>
          <a:xfrm>
            <a:off x="503110" y="2500373"/>
            <a:ext cx="325642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</a:t>
            </a:r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16-19, 2019 | KINTEX 1 | </a:t>
            </a:r>
            <a:r>
              <a:rPr lang="en-US" altLang="ko-KR" sz="9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Goyang-si</a:t>
            </a:r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ko-KR" sz="9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KOREA</a:t>
            </a:r>
          </a:p>
          <a:p>
            <a:endParaRPr lang="ko-KR" altLang="en-US" sz="3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13</a:t>
            </a:r>
            <a:r>
              <a:rPr lang="en-US" altLang="ko-KR" sz="900" baseline="30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Korea </a:t>
            </a:r>
            <a:r>
              <a:rPr lang="en-US" altLang="ko-KR" sz="9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Int’I</a:t>
            </a:r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Laboratory, Analytical Equipment and Biotechnology Exhibition</a:t>
            </a:r>
          </a:p>
          <a:p>
            <a:endParaRPr lang="en-US" altLang="ko-KR" sz="9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6CF1ED0-4249-4023-BFD4-903D2590A3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56"/>
          <a:stretch/>
        </p:blipFill>
        <p:spPr>
          <a:xfrm>
            <a:off x="598000" y="3999095"/>
            <a:ext cx="1271055" cy="5539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679271C-018B-4F42-B323-6E1A2E32C100}"/>
              </a:ext>
            </a:extLst>
          </p:cNvPr>
          <p:cNvSpPr txBox="1"/>
          <p:nvPr/>
        </p:nvSpPr>
        <p:spPr>
          <a:xfrm>
            <a:off x="503110" y="4482842"/>
            <a:ext cx="31013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16-18, 2019 | Changwon Exhibition Convention Center, Changwon, </a:t>
            </a:r>
            <a:r>
              <a:rPr lang="en-US" altLang="ko-KR" sz="9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KOREA</a:t>
            </a:r>
          </a:p>
          <a:p>
            <a:endParaRPr lang="en-US" altLang="ko-KR" sz="3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124</a:t>
            </a:r>
            <a:r>
              <a:rPr lang="en-US" altLang="ko-KR" sz="900" baseline="30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Conference of Korean Chemical Society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EE06FE-C4D9-439D-8414-BBDB0EF555FB}"/>
              </a:ext>
            </a:extLst>
          </p:cNvPr>
          <p:cNvSpPr txBox="1"/>
          <p:nvPr/>
        </p:nvSpPr>
        <p:spPr>
          <a:xfrm>
            <a:off x="4415032" y="3358631"/>
            <a:ext cx="48495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</a:t>
            </a:r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3-5, 2019 | Saigon Exhibition &amp; Convention Center | </a:t>
            </a:r>
            <a:r>
              <a:rPr lang="en-US" altLang="ko-KR" sz="9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 Chi Minh City</a:t>
            </a:r>
          </a:p>
          <a:p>
            <a:endParaRPr lang="en-US" altLang="ko-KR" sz="3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ko-KR" sz="900" baseline="30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International Trade Fair for Laboratory Technology, Analysis, Biotechnology</a:t>
            </a:r>
          </a:p>
          <a:p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Diagnostics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EEE401DB-96A8-4C9C-9AEF-07EA6D73F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52" y="1024955"/>
            <a:ext cx="2033070" cy="3587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9A4BC2E-CA1C-4F06-99A3-963C871D2055}"/>
              </a:ext>
            </a:extLst>
          </p:cNvPr>
          <p:cNvSpPr txBox="1"/>
          <p:nvPr/>
        </p:nvSpPr>
        <p:spPr>
          <a:xfrm>
            <a:off x="4423421" y="1470749"/>
            <a:ext cx="500952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</a:t>
            </a:r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12-14, 2019 | Dubai International Convention &amp; Exhibition Centre | </a:t>
            </a:r>
            <a:r>
              <a:rPr lang="en-US" altLang="ko-KR" sz="9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Dubai</a:t>
            </a:r>
          </a:p>
          <a:p>
            <a:endParaRPr lang="en-US" altLang="ko-KR" sz="3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World of Science and Analytics</a:t>
            </a:r>
            <a:endParaRPr lang="ko-KR" altLang="en-US" sz="9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4F63E288-05DB-4BA3-A5D8-FDC9095CE353}"/>
              </a:ext>
            </a:extLst>
          </p:cNvPr>
          <p:cNvGrpSpPr/>
          <p:nvPr/>
        </p:nvGrpSpPr>
        <p:grpSpPr>
          <a:xfrm>
            <a:off x="4423421" y="4732938"/>
            <a:ext cx="3460963" cy="692497"/>
            <a:chOff x="4034364" y="4487782"/>
            <a:chExt cx="3460963" cy="692497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E188E8C9-A423-4ABB-A25D-6F176A0FE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4364" y="4514685"/>
              <a:ext cx="1267742" cy="56344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CD74822-EE80-4D19-AE68-F9E96B25F316}"/>
                </a:ext>
              </a:extLst>
            </p:cNvPr>
            <p:cNvSpPr txBox="1"/>
            <p:nvPr/>
          </p:nvSpPr>
          <p:spPr>
            <a:xfrm>
              <a:off x="5080151" y="4487782"/>
              <a:ext cx="2415176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000" b="1" dirty="0">
                  <a:solidFill>
                    <a:srgbClr val="2B68B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Beijing Conference and Exhibition on Instrumental Analysis</a:t>
              </a:r>
              <a:endParaRPr lang="ko-KR" altLang="en-US" sz="800" dirty="0">
                <a:solidFill>
                  <a:srgbClr val="2B68B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ko-KR" altLang="en-US" sz="800" dirty="0">
                <a:solidFill>
                  <a:srgbClr val="2B68B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BDF1DFB-F153-47B6-A5EC-8DB29513CADA}"/>
              </a:ext>
            </a:extLst>
          </p:cNvPr>
          <p:cNvSpPr txBox="1"/>
          <p:nvPr/>
        </p:nvSpPr>
        <p:spPr>
          <a:xfrm>
            <a:off x="4415032" y="5386963"/>
            <a:ext cx="44634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23-26, 2019 | Beijing International Convention Center | </a:t>
            </a:r>
            <a:r>
              <a:rPr lang="en-US" altLang="ko-KR" sz="9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Beijing</a:t>
            </a:r>
          </a:p>
          <a:p>
            <a:endParaRPr lang="en-US" altLang="ko-KR" sz="3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18</a:t>
            </a:r>
            <a:r>
              <a:rPr lang="en-US" altLang="ko-KR" sz="900" baseline="30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ko-KR" sz="9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Beijing Conference and Exhibition on Instrumental, Analysis</a:t>
            </a: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FF13AE19-78B7-4AFE-82FE-AA6BC0C557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10" y="1761233"/>
            <a:ext cx="1735433" cy="642753"/>
          </a:xfrm>
          <a:prstGeom prst="rect">
            <a:avLst/>
          </a:prstGeom>
        </p:spPr>
      </p:pic>
      <p:grpSp>
        <p:nvGrpSpPr>
          <p:cNvPr id="35" name="그룹 34">
            <a:extLst>
              <a:ext uri="{FF2B5EF4-FFF2-40B4-BE49-F238E27FC236}">
                <a16:creationId xmlns:a16="http://schemas.microsoft.com/office/drawing/2014/main" id="{C5998264-DF03-413C-B9AE-4877D031E1F9}"/>
              </a:ext>
            </a:extLst>
          </p:cNvPr>
          <p:cNvGrpSpPr/>
          <p:nvPr/>
        </p:nvGrpSpPr>
        <p:grpSpPr>
          <a:xfrm>
            <a:off x="4423421" y="2419058"/>
            <a:ext cx="2505986" cy="874511"/>
            <a:chOff x="4337523" y="2255026"/>
            <a:chExt cx="2976034" cy="1038543"/>
          </a:xfrm>
        </p:grpSpPr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E3AD15F7-BED4-49F2-BE46-0A50C97F2CCF}"/>
                </a:ext>
              </a:extLst>
            </p:cNvPr>
            <p:cNvGrpSpPr/>
            <p:nvPr/>
          </p:nvGrpSpPr>
          <p:grpSpPr>
            <a:xfrm>
              <a:off x="4423421" y="2645057"/>
              <a:ext cx="2846396" cy="648512"/>
              <a:chOff x="4160741" y="1012710"/>
              <a:chExt cx="2846396" cy="648512"/>
            </a:xfrm>
          </p:grpSpPr>
          <p:pic>
            <p:nvPicPr>
              <p:cNvPr id="13" name="Picture 2" descr="Header anaVN2019">
                <a:extLst>
                  <a:ext uri="{FF2B5EF4-FFF2-40B4-BE49-F238E27FC236}">
                    <a16:creationId xmlns:a16="http://schemas.microsoft.com/office/drawing/2014/main" id="{F490CCEF-E1F3-48DD-AADC-D3FBCF2190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4622" b="20339"/>
              <a:stretch/>
            </p:blipFill>
            <p:spPr bwMode="auto">
              <a:xfrm>
                <a:off x="4160741" y="1012710"/>
                <a:ext cx="649732" cy="6485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Header anaVN2019">
                <a:extLst>
                  <a:ext uri="{FF2B5EF4-FFF2-40B4-BE49-F238E27FC236}">
                    <a16:creationId xmlns:a16="http://schemas.microsoft.com/office/drawing/2014/main" id="{E8FEE624-1DD4-440E-898E-C1F5FA64A9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24" r="28263" b="44938"/>
              <a:stretch/>
            </p:blipFill>
            <p:spPr bwMode="auto">
              <a:xfrm>
                <a:off x="4810473" y="1049271"/>
                <a:ext cx="2196664" cy="4087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C31F2780-A991-48F3-8656-D6C0D7276DCF}"/>
                </a:ext>
              </a:extLst>
            </p:cNvPr>
            <p:cNvSpPr/>
            <p:nvPr/>
          </p:nvSpPr>
          <p:spPr>
            <a:xfrm>
              <a:off x="4337523" y="2255026"/>
              <a:ext cx="1439537" cy="415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D27CA0C9-AD0A-466D-80ED-7C4C5864BF9F}"/>
                </a:ext>
              </a:extLst>
            </p:cNvPr>
            <p:cNvSpPr/>
            <p:nvPr/>
          </p:nvSpPr>
          <p:spPr>
            <a:xfrm>
              <a:off x="5003116" y="2384798"/>
              <a:ext cx="2310441" cy="4154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33" name="슬라이드 번호 개체 틀 32">
            <a:extLst>
              <a:ext uri="{FF2B5EF4-FFF2-40B4-BE49-F238E27FC236}">
                <a16:creationId xmlns:a16="http://schemas.microsoft.com/office/drawing/2014/main" id="{FE58394F-61B4-47D9-8E90-D3663AF31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D4D65-D3E9-4D17-82CB-0ABC99377370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E6B6339-CADB-4F6E-AFBC-7036B83894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84" y="2804815"/>
            <a:ext cx="649733" cy="43142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9EB289F-419B-463C-B299-17DD1C7C01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001" y="972198"/>
            <a:ext cx="856116" cy="42805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ED1F066-A414-40DD-862E-0C29C54A01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846" y="1875703"/>
            <a:ext cx="623214" cy="41381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7394B250-6E07-4DD5-A66F-F05E038F3A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846" y="4052322"/>
            <a:ext cx="623214" cy="41381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9EB3D0E0-C7DE-4697-948B-2D2EF2BD29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84" y="4829091"/>
            <a:ext cx="625750" cy="41549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3504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ì¼ì± ë°ì´ì¤ë¡ì§ì¤ì ëí ì´ë¯¸ì§ ê²ìê²°ê³¼">
            <a:extLst>
              <a:ext uri="{FF2B5EF4-FFF2-40B4-BE49-F238E27FC236}">
                <a16:creationId xmlns:a16="http://schemas.microsoft.com/office/drawing/2014/main" id="{2E10A9A2-16E4-4B31-A911-CE11A5E7B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39" y="2700377"/>
            <a:ext cx="775542" cy="27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하단참조">
            <a:extLst>
              <a:ext uri="{FF2B5EF4-FFF2-40B4-BE49-F238E27FC236}">
                <a16:creationId xmlns:a16="http://schemas.microsoft.com/office/drawing/2014/main" id="{D0676A7C-57F0-496D-BF48-9B8D0BA99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290" y="3269072"/>
            <a:ext cx="786068" cy="40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G_Chem_logo_2015.jpg">
            <a:extLst>
              <a:ext uri="{FF2B5EF4-FFF2-40B4-BE49-F238E27FC236}">
                <a16:creationId xmlns:a16="http://schemas.microsoft.com/office/drawing/2014/main" id="{29C723EB-E0AE-49A8-8B8C-2FB37C287E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1" t="17054" r="7041" b="17054"/>
          <a:stretch/>
        </p:blipFill>
        <p:spPr bwMode="auto">
          <a:xfrm>
            <a:off x="6503212" y="2693743"/>
            <a:ext cx="1022071" cy="24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kaist에 대한 이미지 검색결과">
            <a:extLst>
              <a:ext uri="{FF2B5EF4-FFF2-40B4-BE49-F238E27FC236}">
                <a16:creationId xmlns:a16="http://schemas.microsoft.com/office/drawing/2014/main" id="{FB218F11-B424-4197-85D6-526D329AA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822" y="4473259"/>
            <a:ext cx="783962" cy="22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5417A4-514D-4789-821B-16ECB6F0300E}"/>
              </a:ext>
            </a:extLst>
          </p:cNvPr>
          <p:cNvSpPr txBox="1"/>
          <p:nvPr/>
        </p:nvSpPr>
        <p:spPr>
          <a:xfrm>
            <a:off x="895350" y="77271"/>
            <a:ext cx="165301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주요 고객사</a:t>
            </a:r>
          </a:p>
        </p:txBody>
      </p:sp>
      <p:pic>
        <p:nvPicPr>
          <p:cNvPr id="6" name="Picture 2" descr="korea university에 대한 이미지 검색결과">
            <a:extLst>
              <a:ext uri="{FF2B5EF4-FFF2-40B4-BE49-F238E27FC236}">
                <a16:creationId xmlns:a16="http://schemas.microsoft.com/office/drawing/2014/main" id="{9ECABC6D-CE02-4EEE-9A29-487DE87CF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862" y="4369551"/>
            <a:ext cx="920638" cy="41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엠블럼 로고타입">
            <a:extLst>
              <a:ext uri="{FF2B5EF4-FFF2-40B4-BE49-F238E27FC236}">
                <a16:creationId xmlns:a16="http://schemas.microsoft.com/office/drawing/2014/main" id="{FC2E21BF-0C79-4AD4-AB93-26E0AE69B9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11823" r="2757" b="11823"/>
          <a:stretch/>
        </p:blipFill>
        <p:spPr bwMode="auto">
          <a:xfrm>
            <a:off x="6901994" y="5606855"/>
            <a:ext cx="2007312" cy="38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휴메딕스에 대한 이미지 검색결과">
            <a:extLst>
              <a:ext uri="{FF2B5EF4-FFF2-40B4-BE49-F238E27FC236}">
                <a16:creationId xmlns:a16="http://schemas.microsoft.com/office/drawing/2014/main" id="{5A4553B2-FA1E-45E2-A976-CC6AD498E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921" y="3264153"/>
            <a:ext cx="1391030" cy="41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충남대학교에 대한 이미지 검색결과">
            <a:extLst>
              <a:ext uri="{FF2B5EF4-FFF2-40B4-BE49-F238E27FC236}">
                <a16:creationId xmlns:a16="http://schemas.microsoft.com/office/drawing/2014/main" id="{E26D9518-8522-42E6-910C-FAB02ED6B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01" y="5664063"/>
            <a:ext cx="1295046" cy="23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ë¡ê³ ">
            <a:extLst>
              <a:ext uri="{FF2B5EF4-FFF2-40B4-BE49-F238E27FC236}">
                <a16:creationId xmlns:a16="http://schemas.microsoft.com/office/drawing/2014/main" id="{D6B4BA91-E420-4CB4-97F3-0B4BFAFC7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981" y="970106"/>
            <a:ext cx="1786921" cy="25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2935A67F-DBEA-47A1-967B-FE9748895C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528" y="957850"/>
            <a:ext cx="2035816" cy="39515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66EC3940-1A16-4731-AE13-B2E7D43F6C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809" y="938334"/>
            <a:ext cx="2003437" cy="344763"/>
          </a:xfrm>
          <a:prstGeom prst="rect">
            <a:avLst/>
          </a:prstGeom>
        </p:spPr>
      </p:pic>
      <p:pic>
        <p:nvPicPr>
          <p:cNvPr id="1050" name="Picture 26" descr="seoul national university ci에 대한 이미지 검색결과">
            <a:extLst>
              <a:ext uri="{FF2B5EF4-FFF2-40B4-BE49-F238E27FC236}">
                <a16:creationId xmlns:a16="http://schemas.microsoft.com/office/drawing/2014/main" id="{D6BA04CC-1036-4B36-B7FF-8204ACD19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484" y="4382788"/>
            <a:ext cx="907449" cy="41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sungkyunkwan logo에 대한 이미지 검색결과">
            <a:extLst>
              <a:ext uri="{FF2B5EF4-FFF2-40B4-BE49-F238E27FC236}">
                <a16:creationId xmlns:a16="http://schemas.microsoft.com/office/drawing/2014/main" id="{17AAFCA4-6005-4348-B37C-D720FE9B6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620" y="4305075"/>
            <a:ext cx="1368332" cy="62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B19E225E-E3B9-4A6A-8394-358F3211942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87" y="5609367"/>
            <a:ext cx="1747975" cy="358524"/>
          </a:xfrm>
          <a:prstGeom prst="rect">
            <a:avLst/>
          </a:prstGeom>
        </p:spPr>
      </p:pic>
      <p:pic>
        <p:nvPicPr>
          <p:cNvPr id="1060" name="Picture 36" descr="hitejinro logo에 대한 이미지 검색결과">
            <a:extLst>
              <a:ext uri="{FF2B5EF4-FFF2-40B4-BE49-F238E27FC236}">
                <a16:creationId xmlns:a16="http://schemas.microsoft.com/office/drawing/2014/main" id="{E24ED558-2D2B-40CB-9757-9F510AE260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" t="15966" r="6144" b="15966"/>
          <a:stretch/>
        </p:blipFill>
        <p:spPr bwMode="auto">
          <a:xfrm>
            <a:off x="5801318" y="3289567"/>
            <a:ext cx="1274692" cy="38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samsung electronics logo에 대한 이미지 검색결과">
            <a:extLst>
              <a:ext uri="{FF2B5EF4-FFF2-40B4-BE49-F238E27FC236}">
                <a16:creationId xmlns:a16="http://schemas.microsoft.com/office/drawing/2014/main" id="{A3FE6D22-0B1F-4FB1-AF74-8FE209B9A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528" y="2617985"/>
            <a:ext cx="1104464" cy="50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F1BFA6D4-B0F0-41E7-B401-955C46FCFD0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905" y="5030534"/>
            <a:ext cx="1577162" cy="358525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229AD2F0-2F76-40CC-B63B-1536E5832AC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929" y="5056270"/>
            <a:ext cx="1530263" cy="371342"/>
          </a:xfrm>
          <a:prstGeom prst="rect">
            <a:avLst/>
          </a:prstGeom>
        </p:spPr>
      </p:pic>
      <p:pic>
        <p:nvPicPr>
          <p:cNvPr id="44" name="Picture 6" descr="http://www.konkuk.ac.kr/img/Intro/UI_Sign.jpg">
            <a:extLst>
              <a:ext uri="{FF2B5EF4-FFF2-40B4-BE49-F238E27FC236}">
                <a16:creationId xmlns:a16="http://schemas.microsoft.com/office/drawing/2014/main" id="{E9AE82D7-2FD4-4BD1-8856-0F5F64A4D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76" r="47726" b="39320"/>
          <a:stretch/>
        </p:blipFill>
        <p:spPr bwMode="auto">
          <a:xfrm>
            <a:off x="5465575" y="5542129"/>
            <a:ext cx="1314771" cy="46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lg electronics logo에 대한 이미지 검색결과">
            <a:extLst>
              <a:ext uri="{FF2B5EF4-FFF2-40B4-BE49-F238E27FC236}">
                <a16:creationId xmlns:a16="http://schemas.microsoft.com/office/drawing/2014/main" id="{F7A117C1-A28B-48CA-9803-D8935C3E2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02" y="2728325"/>
            <a:ext cx="1540424" cy="22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cj logo에 대한 이미지 검색결과">
            <a:extLst>
              <a:ext uri="{FF2B5EF4-FFF2-40B4-BE49-F238E27FC236}">
                <a16:creationId xmlns:a16="http://schemas.microsoft.com/office/drawing/2014/main" id="{59DCB9B2-B329-4A7B-A6A4-AF2EB83E5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9" t="15726" r="20369" b="15726"/>
          <a:stretch/>
        </p:blipFill>
        <p:spPr bwMode="auto">
          <a:xfrm>
            <a:off x="3138538" y="3195927"/>
            <a:ext cx="633337" cy="5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3m logo에 대한 이미지 검색결과">
            <a:extLst>
              <a:ext uri="{FF2B5EF4-FFF2-40B4-BE49-F238E27FC236}">
                <a16:creationId xmlns:a16="http://schemas.microsoft.com/office/drawing/2014/main" id="{0746156B-4540-4620-88E4-F2DA0E397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078" y="2659348"/>
            <a:ext cx="518626" cy="27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doosan logo에 대한 이미지 검색결과">
            <a:extLst>
              <a:ext uri="{FF2B5EF4-FFF2-40B4-BE49-F238E27FC236}">
                <a16:creationId xmlns:a16="http://schemas.microsoft.com/office/drawing/2014/main" id="{291E4AAA-408E-45E8-B030-6E4B58D11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130" y="3308580"/>
            <a:ext cx="787102" cy="37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kribb logo에 대한 이미지 검색결과">
            <a:extLst>
              <a:ext uri="{FF2B5EF4-FFF2-40B4-BE49-F238E27FC236}">
                <a16:creationId xmlns:a16="http://schemas.microsoft.com/office/drawing/2014/main" id="{6E110E53-BB8A-4232-9D08-98D021B88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29" y="1500812"/>
            <a:ext cx="2087402" cy="5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B65147F0-46FA-4529-9E33-642FC7B8216A}"/>
              </a:ext>
            </a:extLst>
          </p:cNvPr>
          <p:cNvCxnSpPr>
            <a:cxnSpLocks/>
          </p:cNvCxnSpPr>
          <p:nvPr/>
        </p:nvCxnSpPr>
        <p:spPr>
          <a:xfrm>
            <a:off x="163902" y="3994030"/>
            <a:ext cx="87385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>
            <a:extLst>
              <a:ext uri="{FF2B5EF4-FFF2-40B4-BE49-F238E27FC236}">
                <a16:creationId xmlns:a16="http://schemas.microsoft.com/office/drawing/2014/main" id="{0BF2E2D9-5801-4753-BBC3-9FB215602862}"/>
              </a:ext>
            </a:extLst>
          </p:cNvPr>
          <p:cNvCxnSpPr>
            <a:cxnSpLocks/>
          </p:cNvCxnSpPr>
          <p:nvPr/>
        </p:nvCxnSpPr>
        <p:spPr>
          <a:xfrm>
            <a:off x="163902" y="2294626"/>
            <a:ext cx="873855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6CA01E1E-9C79-4D5D-87DD-C074F8ABE974}"/>
              </a:ext>
            </a:extLst>
          </p:cNvPr>
          <p:cNvSpPr txBox="1"/>
          <p:nvPr/>
        </p:nvSpPr>
        <p:spPr>
          <a:xfrm>
            <a:off x="241540" y="2376761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/>
              <a:t>산업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20A1493-EFAD-4009-AF12-ACD0F5492969}"/>
              </a:ext>
            </a:extLst>
          </p:cNvPr>
          <p:cNvSpPr txBox="1"/>
          <p:nvPr/>
        </p:nvSpPr>
        <p:spPr>
          <a:xfrm>
            <a:off x="241540" y="4128239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/>
              <a:t>대학교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0346216-C773-4C59-83E5-8FB4A7B1063A}"/>
              </a:ext>
            </a:extLst>
          </p:cNvPr>
          <p:cNvSpPr txBox="1"/>
          <p:nvPr/>
        </p:nvSpPr>
        <p:spPr>
          <a:xfrm>
            <a:off x="241540" y="823784"/>
            <a:ext cx="1741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/>
              <a:t>관공서 및 공공기업</a:t>
            </a:r>
          </a:p>
        </p:txBody>
      </p:sp>
      <p:pic>
        <p:nvPicPr>
          <p:cNvPr id="1078" name="Picture 54" descr="kist logo에 대한 이미지 검색결과">
            <a:extLst>
              <a:ext uri="{FF2B5EF4-FFF2-40B4-BE49-F238E27FC236}">
                <a16:creationId xmlns:a16="http://schemas.microsoft.com/office/drawing/2014/main" id="{2D52E05D-0483-48B8-AE82-B760A1D07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103" y="1557776"/>
            <a:ext cx="1719799" cy="40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postech logoì ëí ì´ë¯¸ì§ ê²ìê²°ê³¼">
            <a:extLst>
              <a:ext uri="{FF2B5EF4-FFF2-40B4-BE49-F238E27FC236}">
                <a16:creationId xmlns:a16="http://schemas.microsoft.com/office/drawing/2014/main" id="{85B46AD7-1227-495A-98BF-72B4DBF70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999" y="4490733"/>
            <a:ext cx="1234103" cy="22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29A9D600-5FA3-4808-A1D1-8E3C4BA2B8D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726" y="1567312"/>
            <a:ext cx="974303" cy="379681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8DB3D9FD-773C-4811-AB47-617952874D0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223960" y="1544877"/>
            <a:ext cx="1390128" cy="394829"/>
          </a:xfrm>
          <a:prstGeom prst="rect">
            <a:avLst/>
          </a:prstGeom>
        </p:spPr>
      </p:pic>
      <p:pic>
        <p:nvPicPr>
          <p:cNvPr id="1084" name="Picture 60" descr="SKC 로고 기본형">
            <a:extLst>
              <a:ext uri="{FF2B5EF4-FFF2-40B4-BE49-F238E27FC236}">
                <a16:creationId xmlns:a16="http://schemas.microsoft.com/office/drawing/2014/main" id="{230424F4-D385-4CC6-BB22-FE21B91823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6" t="13777" r="17346" b="13777"/>
          <a:stretch/>
        </p:blipFill>
        <p:spPr bwMode="auto">
          <a:xfrm>
            <a:off x="4815498" y="3150437"/>
            <a:ext cx="1006028" cy="50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 descr="영문 B">
            <a:extLst>
              <a:ext uri="{FF2B5EF4-FFF2-40B4-BE49-F238E27FC236}">
                <a16:creationId xmlns:a16="http://schemas.microsoft.com/office/drawing/2014/main" id="{8B14FB6B-F143-4718-A3A8-1CC21A8DFC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3" t="19223" r="29703" b="19223"/>
          <a:stretch/>
        </p:blipFill>
        <p:spPr bwMode="auto">
          <a:xfrm>
            <a:off x="2214101" y="4948845"/>
            <a:ext cx="1368332" cy="52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그림 72">
            <a:extLst>
              <a:ext uri="{FF2B5EF4-FFF2-40B4-BE49-F238E27FC236}">
                <a16:creationId xmlns:a16="http://schemas.microsoft.com/office/drawing/2014/main" id="{0F02144F-6CB8-413B-9F9F-C025731BCBE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062" y="5043813"/>
            <a:ext cx="1520935" cy="383050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AAFD190-9657-4AC2-B433-C9B7CECF9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D4D65-D3E9-4D17-82CB-0ABC99377370}" type="slidenum">
              <a:rPr lang="ko-KR" altLang="en-US" smtClean="0"/>
              <a:pPr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91178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5350" y="77271"/>
            <a:ext cx="12618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100" b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케이랩</a:t>
            </a:r>
            <a:r>
              <a:rPr lang="ko-KR" altLang="en-US" sz="2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㈜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EF9BCF3-C60F-43BE-BCE3-B17FF24F52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4" r="418" b="21468"/>
          <a:stretch/>
        </p:blipFill>
        <p:spPr>
          <a:xfrm>
            <a:off x="1231263" y="847512"/>
            <a:ext cx="6681474" cy="4979134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9D065B6-6E68-4D93-BEA9-5BFEC4FC9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D4D65-D3E9-4D17-82CB-0ABC99377370}" type="slidenum">
              <a:rPr lang="ko-KR" altLang="en-US" smtClean="0"/>
              <a:pPr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6713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 txBox="1">
            <a:spLocks/>
          </p:cNvSpPr>
          <p:nvPr/>
        </p:nvSpPr>
        <p:spPr>
          <a:xfrm>
            <a:off x="652109" y="1468225"/>
            <a:ext cx="4018061" cy="10930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5700" b="1" dirty="0">
                <a:solidFill>
                  <a:srgbClr val="00295C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ko-KR" altLang="en-US" sz="5700" b="1" dirty="0">
                <a:solidFill>
                  <a:srgbClr val="00295C"/>
                </a:solidFill>
                <a:latin typeface="Arial Narrow" charset="0"/>
                <a:ea typeface="Arial Narrow" charset="0"/>
                <a:cs typeface="Arial Narrow" charset="0"/>
              </a:rPr>
              <a:t>감사합니다</a:t>
            </a:r>
          </a:p>
        </p:txBody>
      </p:sp>
      <p:cxnSp>
        <p:nvCxnSpPr>
          <p:cNvPr id="7" name="직선 연결선[R] 6"/>
          <p:cNvCxnSpPr>
            <a:cxnSpLocks/>
          </p:cNvCxnSpPr>
          <p:nvPr/>
        </p:nvCxnSpPr>
        <p:spPr>
          <a:xfrm>
            <a:off x="876300" y="1472850"/>
            <a:ext cx="3695700" cy="0"/>
          </a:xfrm>
          <a:prstGeom prst="line">
            <a:avLst/>
          </a:prstGeom>
          <a:ln w="34925">
            <a:solidFill>
              <a:srgbClr val="0029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[R] 26"/>
          <p:cNvCxnSpPr>
            <a:cxnSpLocks/>
          </p:cNvCxnSpPr>
          <p:nvPr/>
        </p:nvCxnSpPr>
        <p:spPr>
          <a:xfrm>
            <a:off x="876300" y="3076428"/>
            <a:ext cx="3695700" cy="0"/>
          </a:xfrm>
          <a:prstGeom prst="line">
            <a:avLst/>
          </a:prstGeom>
          <a:ln>
            <a:solidFill>
              <a:srgbClr val="0029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그룹 4"/>
          <p:cNvGrpSpPr/>
          <p:nvPr/>
        </p:nvGrpSpPr>
        <p:grpSpPr>
          <a:xfrm>
            <a:off x="876300" y="6208886"/>
            <a:ext cx="3608591" cy="490210"/>
            <a:chOff x="804018" y="3500545"/>
            <a:chExt cx="3608591" cy="490210"/>
          </a:xfrm>
        </p:grpSpPr>
        <p:sp>
          <p:nvSpPr>
            <p:cNvPr id="6" name="TextBox 191"/>
            <p:cNvSpPr txBox="1"/>
            <p:nvPr/>
          </p:nvSpPr>
          <p:spPr>
            <a:xfrm>
              <a:off x="1391521" y="3500545"/>
              <a:ext cx="3021088" cy="2616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Bef>
                  <a:spcPts val="500"/>
                </a:spcBef>
                <a:defRPr/>
              </a:pPr>
              <a:r>
                <a:rPr lang="en-US" altLang="ko-KR" sz="1100" dirty="0">
                  <a:solidFill>
                    <a:srgbClr val="00295C"/>
                  </a:solidFill>
                  <a:effectLst>
                    <a:outerShdw blurRad="228600" sx="104000" sy="104000" algn="ctr" rotWithShape="0">
                      <a:schemeClr val="bg1"/>
                    </a:outerShdw>
                  </a:effectLst>
                  <a:latin typeface="Arial Narrow" panose="020B0606020202030204" pitchFamily="34" charset="0"/>
                  <a:ea typeface="맑은 고딕" pitchFamily="50" charset="-127"/>
                  <a:cs typeface="Arial" panose="020B0604020202020204" pitchFamily="34" charset="0"/>
                </a:rPr>
                <a:t>94-23,</a:t>
              </a:r>
              <a:r>
                <a:rPr lang="ko-KR" altLang="en-US" sz="1100" dirty="0">
                  <a:solidFill>
                    <a:srgbClr val="00295C"/>
                  </a:solidFill>
                  <a:effectLst>
                    <a:outerShdw blurRad="228600" sx="104000" sy="104000" algn="ctr" rotWithShape="0">
                      <a:schemeClr val="bg1"/>
                    </a:outerShdw>
                  </a:effectLst>
                  <a:latin typeface="Arial Narrow" panose="020B0606020202030204" pitchFamily="34" charset="0"/>
                  <a:ea typeface="맑은 고딕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100" dirty="0">
                  <a:solidFill>
                    <a:srgbClr val="00295C"/>
                  </a:solidFill>
                  <a:effectLst>
                    <a:outerShdw blurRad="228600" sx="104000" sy="104000" algn="ctr" rotWithShape="0">
                      <a:schemeClr val="bg1"/>
                    </a:outerShdw>
                  </a:effectLst>
                  <a:latin typeface="Arial Narrow" panose="020B0606020202030204" pitchFamily="34" charset="0"/>
                  <a:ea typeface="맑은 고딕" pitchFamily="50" charset="-127"/>
                  <a:cs typeface="Arial" panose="020B0604020202020204" pitchFamily="34" charset="0"/>
                </a:rPr>
                <a:t>Techno 2-ro, </a:t>
              </a:r>
              <a:r>
                <a:rPr lang="en-US" altLang="ko-KR" sz="1100" dirty="0" err="1">
                  <a:solidFill>
                    <a:srgbClr val="00295C"/>
                  </a:solidFill>
                  <a:effectLst>
                    <a:outerShdw blurRad="228600" sx="104000" sy="104000" algn="ctr" rotWithShape="0">
                      <a:schemeClr val="bg1"/>
                    </a:outerShdw>
                  </a:effectLst>
                  <a:latin typeface="Arial Narrow" panose="020B0606020202030204" pitchFamily="34" charset="0"/>
                  <a:ea typeface="맑은 고딕" pitchFamily="50" charset="-127"/>
                  <a:cs typeface="Arial" panose="020B0604020202020204" pitchFamily="34" charset="0"/>
                </a:rPr>
                <a:t>Yuseong-gu</a:t>
              </a:r>
              <a:r>
                <a:rPr lang="en-US" altLang="ko-KR" sz="1100" dirty="0">
                  <a:solidFill>
                    <a:srgbClr val="00295C"/>
                  </a:solidFill>
                  <a:effectLst>
                    <a:outerShdw blurRad="228600" sx="104000" sy="104000" algn="ctr" rotWithShape="0">
                      <a:schemeClr val="bg1"/>
                    </a:outerShdw>
                  </a:effectLst>
                  <a:latin typeface="Arial Narrow" panose="020B0606020202030204" pitchFamily="34" charset="0"/>
                  <a:ea typeface="맑은 고딕" pitchFamily="50" charset="-127"/>
                  <a:cs typeface="Arial" panose="020B0604020202020204" pitchFamily="34" charset="0"/>
                </a:rPr>
                <a:t>, Daejeon, Korea</a:t>
              </a:r>
            </a:p>
          </p:txBody>
        </p:sp>
        <p:sp>
          <p:nvSpPr>
            <p:cNvPr id="8" name="TextBox 191"/>
            <p:cNvSpPr txBox="1"/>
            <p:nvPr/>
          </p:nvSpPr>
          <p:spPr>
            <a:xfrm>
              <a:off x="1407073" y="3729145"/>
              <a:ext cx="2887329" cy="2616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ko-KR" sz="1100" dirty="0">
                  <a:solidFill>
                    <a:srgbClr val="00295C"/>
                  </a:solidFill>
                  <a:effectLst>
                    <a:outerShdw blurRad="228600" sx="104000" sy="104000" algn="ctr" rotWithShape="0">
                      <a:schemeClr val="bg1"/>
                    </a:outerShdw>
                  </a:effectLst>
                  <a:latin typeface="Arial Narrow" panose="020B0606020202030204" pitchFamily="34" charset="0"/>
                  <a:ea typeface="맑은 고딕" pitchFamily="50" charset="-127"/>
                  <a:cs typeface="Arial" panose="020B0604020202020204" pitchFamily="34" charset="0"/>
                </a:rPr>
                <a:t>Tel:</a:t>
              </a:r>
              <a:r>
                <a:rPr lang="ko-KR" altLang="en-US" sz="1100" dirty="0">
                  <a:solidFill>
                    <a:srgbClr val="00295C"/>
                  </a:solidFill>
                  <a:effectLst>
                    <a:outerShdw blurRad="228600" sx="104000" sy="104000" algn="ctr" rotWithShape="0">
                      <a:schemeClr val="bg1"/>
                    </a:outerShdw>
                  </a:effectLst>
                  <a:latin typeface="Arial Narrow" panose="020B0606020202030204" pitchFamily="34" charset="0"/>
                  <a:ea typeface="맑은 고딕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100" dirty="0">
                  <a:solidFill>
                    <a:srgbClr val="00295C"/>
                  </a:solidFill>
                  <a:effectLst>
                    <a:outerShdw blurRad="228600" sx="104000" sy="104000" algn="ctr" rotWithShape="0">
                      <a:schemeClr val="bg1"/>
                    </a:outerShdw>
                  </a:effectLst>
                  <a:latin typeface="Arial Narrow" panose="020B0606020202030204" pitchFamily="34" charset="0"/>
                  <a:ea typeface="맑은 고딕" pitchFamily="50" charset="-127"/>
                  <a:cs typeface="Arial" panose="020B0604020202020204" pitchFamily="34" charset="0"/>
                </a:rPr>
                <a:t>+82</a:t>
              </a:r>
              <a:r>
                <a:rPr lang="ko-KR" altLang="en-US" sz="1100" dirty="0">
                  <a:solidFill>
                    <a:srgbClr val="00295C"/>
                  </a:solidFill>
                  <a:effectLst>
                    <a:outerShdw blurRad="228600" sx="104000" sy="104000" algn="ctr" rotWithShape="0">
                      <a:schemeClr val="bg1"/>
                    </a:outerShdw>
                  </a:effectLst>
                  <a:latin typeface="Arial Narrow" panose="020B0606020202030204" pitchFamily="34" charset="0"/>
                  <a:ea typeface="맑은 고딕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100" dirty="0">
                  <a:solidFill>
                    <a:srgbClr val="00295C"/>
                  </a:solidFill>
                  <a:effectLst>
                    <a:outerShdw blurRad="228600" sx="104000" sy="104000" algn="ctr" rotWithShape="0">
                      <a:schemeClr val="bg1"/>
                    </a:outerShdw>
                  </a:effectLst>
                  <a:latin typeface="Arial Narrow" panose="020B0606020202030204" pitchFamily="34" charset="0"/>
                  <a:ea typeface="맑은 고딕" pitchFamily="50" charset="-127"/>
                  <a:cs typeface="Arial" panose="020B0604020202020204" pitchFamily="34" charset="0"/>
                </a:rPr>
                <a:t>.</a:t>
              </a:r>
              <a:r>
                <a:rPr lang="ko-KR" altLang="en-US" sz="1100" dirty="0">
                  <a:solidFill>
                    <a:srgbClr val="00295C"/>
                  </a:solidFill>
                  <a:effectLst>
                    <a:outerShdw blurRad="228600" sx="104000" sy="104000" algn="ctr" rotWithShape="0">
                      <a:schemeClr val="bg1"/>
                    </a:outerShdw>
                  </a:effectLst>
                  <a:latin typeface="Arial Narrow" panose="020B0606020202030204" pitchFamily="34" charset="0"/>
                  <a:ea typeface="맑은 고딕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100" dirty="0">
                  <a:solidFill>
                    <a:srgbClr val="00295C"/>
                  </a:solidFill>
                  <a:effectLst>
                    <a:outerShdw blurRad="228600" sx="104000" sy="104000" algn="ctr" rotWithShape="0">
                      <a:schemeClr val="bg1"/>
                    </a:outerShdw>
                  </a:effectLst>
                  <a:latin typeface="Arial Narrow" panose="020B0606020202030204" pitchFamily="34" charset="0"/>
                  <a:ea typeface="맑은 고딕" pitchFamily="50" charset="-127"/>
                  <a:cs typeface="Arial" panose="020B0604020202020204" pitchFamily="34" charset="0"/>
                </a:rPr>
                <a:t>42 . 932 . 7586,  	Fax: +82</a:t>
              </a:r>
              <a:r>
                <a:rPr lang="ko-KR" altLang="en-US" sz="1100" dirty="0">
                  <a:solidFill>
                    <a:srgbClr val="00295C"/>
                  </a:solidFill>
                  <a:effectLst>
                    <a:outerShdw blurRad="228600" sx="104000" sy="104000" algn="ctr" rotWithShape="0">
                      <a:schemeClr val="bg1"/>
                    </a:outerShdw>
                  </a:effectLst>
                  <a:latin typeface="Arial Narrow" panose="020B0606020202030204" pitchFamily="34" charset="0"/>
                  <a:ea typeface="맑은 고딕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100" dirty="0">
                  <a:solidFill>
                    <a:srgbClr val="00295C"/>
                  </a:solidFill>
                  <a:effectLst>
                    <a:outerShdw blurRad="228600" sx="104000" sy="104000" algn="ctr" rotWithShape="0">
                      <a:schemeClr val="bg1"/>
                    </a:outerShdw>
                  </a:effectLst>
                  <a:latin typeface="Arial Narrow" panose="020B0606020202030204" pitchFamily="34" charset="0"/>
                  <a:ea typeface="맑은 고딕" pitchFamily="50" charset="-127"/>
                  <a:cs typeface="Arial" panose="020B0604020202020204" pitchFamily="34" charset="0"/>
                </a:rPr>
                <a:t>.</a:t>
              </a:r>
              <a:r>
                <a:rPr lang="ko-KR" altLang="en-US" sz="1100" dirty="0">
                  <a:solidFill>
                    <a:srgbClr val="00295C"/>
                  </a:solidFill>
                  <a:effectLst>
                    <a:outerShdw blurRad="228600" sx="104000" sy="104000" algn="ctr" rotWithShape="0">
                      <a:schemeClr val="bg1"/>
                    </a:outerShdw>
                  </a:effectLst>
                  <a:latin typeface="Arial Narrow" panose="020B0606020202030204" pitchFamily="34" charset="0"/>
                  <a:ea typeface="맑은 고딕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100" dirty="0">
                  <a:solidFill>
                    <a:srgbClr val="00295C"/>
                  </a:solidFill>
                  <a:effectLst>
                    <a:outerShdw blurRad="228600" sx="104000" sy="104000" algn="ctr" rotWithShape="0">
                      <a:schemeClr val="bg1"/>
                    </a:outerShdw>
                  </a:effectLst>
                  <a:latin typeface="Arial Narrow" panose="020B0606020202030204" pitchFamily="34" charset="0"/>
                  <a:ea typeface="맑은 고딕" pitchFamily="50" charset="-127"/>
                  <a:cs typeface="Arial" panose="020B0604020202020204" pitchFamily="34" charset="0"/>
                </a:rPr>
                <a:t>42</a:t>
              </a:r>
              <a:r>
                <a:rPr lang="ko-KR" altLang="en-US" sz="1100" dirty="0">
                  <a:solidFill>
                    <a:srgbClr val="00295C"/>
                  </a:solidFill>
                  <a:effectLst>
                    <a:outerShdw blurRad="228600" sx="104000" sy="104000" algn="ctr" rotWithShape="0">
                      <a:schemeClr val="bg1"/>
                    </a:outerShdw>
                  </a:effectLst>
                  <a:latin typeface="Arial Narrow" panose="020B0606020202030204" pitchFamily="34" charset="0"/>
                  <a:ea typeface="맑은 고딕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100" dirty="0">
                  <a:solidFill>
                    <a:srgbClr val="00295C"/>
                  </a:solidFill>
                  <a:effectLst>
                    <a:outerShdw blurRad="228600" sx="104000" sy="104000" algn="ctr" rotWithShape="0">
                      <a:schemeClr val="bg1"/>
                    </a:outerShdw>
                  </a:effectLst>
                  <a:latin typeface="Arial Narrow" panose="020B0606020202030204" pitchFamily="34" charset="0"/>
                  <a:ea typeface="맑은 고딕" pitchFamily="50" charset="-127"/>
                  <a:cs typeface="Arial" panose="020B0604020202020204" pitchFamily="34" charset="0"/>
                </a:rPr>
                <a:t>.</a:t>
              </a:r>
              <a:r>
                <a:rPr lang="ko-KR" altLang="en-US" sz="1100" dirty="0">
                  <a:solidFill>
                    <a:srgbClr val="00295C"/>
                  </a:solidFill>
                  <a:effectLst>
                    <a:outerShdw blurRad="228600" sx="104000" sy="104000" algn="ctr" rotWithShape="0">
                      <a:schemeClr val="bg1"/>
                    </a:outerShdw>
                  </a:effectLst>
                  <a:latin typeface="Arial Narrow" panose="020B0606020202030204" pitchFamily="34" charset="0"/>
                  <a:ea typeface="맑은 고딕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100" dirty="0">
                  <a:solidFill>
                    <a:srgbClr val="00295C"/>
                  </a:solidFill>
                  <a:effectLst>
                    <a:outerShdw blurRad="228600" sx="104000" sy="104000" algn="ctr" rotWithShape="0">
                      <a:schemeClr val="bg1"/>
                    </a:outerShdw>
                  </a:effectLst>
                  <a:latin typeface="Arial Narrow" panose="020B0606020202030204" pitchFamily="34" charset="0"/>
                  <a:ea typeface="맑은 고딕" pitchFamily="50" charset="-127"/>
                  <a:cs typeface="Arial" panose="020B0604020202020204" pitchFamily="34" charset="0"/>
                </a:rPr>
                <a:t>932</a:t>
              </a:r>
              <a:r>
                <a:rPr lang="ko-KR" altLang="en-US" sz="1100" dirty="0">
                  <a:solidFill>
                    <a:srgbClr val="00295C"/>
                  </a:solidFill>
                  <a:effectLst>
                    <a:outerShdw blurRad="228600" sx="104000" sy="104000" algn="ctr" rotWithShape="0">
                      <a:schemeClr val="bg1"/>
                    </a:outerShdw>
                  </a:effectLst>
                  <a:latin typeface="Arial Narrow" panose="020B0606020202030204" pitchFamily="34" charset="0"/>
                  <a:ea typeface="맑은 고딕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100" dirty="0">
                  <a:solidFill>
                    <a:srgbClr val="00295C"/>
                  </a:solidFill>
                  <a:effectLst>
                    <a:outerShdw blurRad="228600" sx="104000" sy="104000" algn="ctr" rotWithShape="0">
                      <a:schemeClr val="bg1"/>
                    </a:outerShdw>
                  </a:effectLst>
                  <a:latin typeface="Arial Narrow" panose="020B0606020202030204" pitchFamily="34" charset="0"/>
                  <a:ea typeface="맑은 고딕" pitchFamily="50" charset="-127"/>
                  <a:cs typeface="Arial" panose="020B0604020202020204" pitchFamily="34" charset="0"/>
                </a:rPr>
                <a:t>.</a:t>
              </a:r>
              <a:r>
                <a:rPr lang="ko-KR" altLang="en-US" sz="1100" dirty="0">
                  <a:solidFill>
                    <a:srgbClr val="00295C"/>
                  </a:solidFill>
                  <a:effectLst>
                    <a:outerShdw blurRad="228600" sx="104000" sy="104000" algn="ctr" rotWithShape="0">
                      <a:schemeClr val="bg1"/>
                    </a:outerShdw>
                  </a:effectLst>
                  <a:latin typeface="Arial Narrow" panose="020B0606020202030204" pitchFamily="34" charset="0"/>
                  <a:ea typeface="맑은 고딕" pitchFamily="50" charset="-127"/>
                  <a:cs typeface="Arial" panose="020B0604020202020204" pitchFamily="34" charset="0"/>
                </a:rPr>
                <a:t> </a:t>
              </a:r>
              <a:r>
                <a:rPr lang="en-US" altLang="ko-KR" sz="1100" dirty="0">
                  <a:solidFill>
                    <a:srgbClr val="00295C"/>
                  </a:solidFill>
                  <a:effectLst>
                    <a:outerShdw blurRad="228600" sx="104000" sy="104000" algn="ctr" rotWithShape="0">
                      <a:schemeClr val="bg1"/>
                    </a:outerShdw>
                  </a:effectLst>
                  <a:latin typeface="Arial Narrow" panose="020B0606020202030204" pitchFamily="34" charset="0"/>
                  <a:ea typeface="맑은 고딕" pitchFamily="50" charset="-127"/>
                  <a:cs typeface="Arial" panose="020B0604020202020204" pitchFamily="34" charset="0"/>
                </a:rPr>
                <a:t>7589</a:t>
              </a:r>
            </a:p>
          </p:txBody>
        </p:sp>
        <p:sp>
          <p:nvSpPr>
            <p:cNvPr id="9" name="TextBox 63"/>
            <p:cNvSpPr txBox="1"/>
            <p:nvPr/>
          </p:nvSpPr>
          <p:spPr>
            <a:xfrm>
              <a:off x="805080" y="3500545"/>
              <a:ext cx="8353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solidFill>
                    <a:srgbClr val="00295C"/>
                  </a:solidFill>
                  <a:latin typeface="Arial Narrow" panose="020B060602020203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Address</a:t>
              </a:r>
              <a:endParaRPr lang="ko-KR" altLang="en-US" sz="1100" b="1" dirty="0">
                <a:solidFill>
                  <a:srgbClr val="00295C"/>
                </a:solidFill>
                <a:latin typeface="Arial Narrow" panose="020B060602020203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  <p:sp>
          <p:nvSpPr>
            <p:cNvPr id="11" name="TextBox 63"/>
            <p:cNvSpPr txBox="1"/>
            <p:nvPr/>
          </p:nvSpPr>
          <p:spPr>
            <a:xfrm>
              <a:off x="804018" y="3729145"/>
              <a:ext cx="73413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00" b="1" dirty="0">
                  <a:solidFill>
                    <a:srgbClr val="00295C"/>
                  </a:solidFill>
                  <a:latin typeface="Arial Narrow" panose="020B060602020203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Contact</a:t>
              </a:r>
              <a:endParaRPr lang="ko-KR" altLang="en-US" sz="1100" b="1" dirty="0">
                <a:solidFill>
                  <a:srgbClr val="00295C"/>
                </a:solidFill>
                <a:latin typeface="Arial Narrow" panose="020B0606020202030204" pitchFamily="34" charset="0"/>
                <a:ea typeface="맑은 고딕" panose="020B0503020000020004" pitchFamily="50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12" name="그림 11">
            <a:extLst>
              <a:ext uri="{FF2B5EF4-FFF2-40B4-BE49-F238E27FC236}">
                <a16:creationId xmlns:a16="http://schemas.microsoft.com/office/drawing/2014/main" id="{D9B45760-A1E3-4D61-B586-D708197A2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251" y="3514671"/>
            <a:ext cx="1409240" cy="53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68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Box 140"/>
          <p:cNvSpPr txBox="1"/>
          <p:nvPr/>
        </p:nvSpPr>
        <p:spPr>
          <a:xfrm>
            <a:off x="895350" y="77271"/>
            <a:ext cx="132279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회사 개요</a:t>
            </a:r>
          </a:p>
        </p:txBody>
      </p:sp>
      <p:sp>
        <p:nvSpPr>
          <p:cNvPr id="91" name="TextBox 191"/>
          <p:cNvSpPr txBox="1"/>
          <p:nvPr/>
        </p:nvSpPr>
        <p:spPr>
          <a:xfrm>
            <a:off x="3959604" y="1998656"/>
            <a:ext cx="2653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>
                <a:solidFill>
                  <a:srgbClr val="00295C"/>
                </a:solidFill>
                <a:latin typeface="Arial Narrow" panose="020B060602020203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K LAB CO.,LTD (2016, 1</a:t>
            </a:r>
            <a:r>
              <a:rPr lang="ko-KR" altLang="en-US" b="1" dirty="0">
                <a:solidFill>
                  <a:srgbClr val="00295C"/>
                </a:solidFill>
                <a:latin typeface="Arial Narrow" panose="020B060602020203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월</a:t>
            </a:r>
            <a:r>
              <a:rPr lang="en-US" altLang="ko-KR" b="1" dirty="0">
                <a:solidFill>
                  <a:srgbClr val="00295C"/>
                </a:solidFill>
                <a:latin typeface="Arial Narrow" panose="020B060602020203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5" name="TextBox 191"/>
          <p:cNvSpPr txBox="1"/>
          <p:nvPr/>
        </p:nvSpPr>
        <p:spPr>
          <a:xfrm>
            <a:off x="3959603" y="2947116"/>
            <a:ext cx="174759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spcBef>
                <a:spcPts val="1000"/>
              </a:spcBef>
              <a:defRPr b="1">
                <a:ln w="0"/>
                <a:solidFill>
                  <a:srgbClr val="00295C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ko-KR" altLang="en-US" dirty="0"/>
              <a:t>대한민국</a:t>
            </a:r>
            <a:r>
              <a:rPr lang="en-US" altLang="ko-KR" dirty="0"/>
              <a:t>(</a:t>
            </a:r>
            <a:r>
              <a:rPr lang="ko-KR" altLang="en-US" dirty="0"/>
              <a:t>대전</a:t>
            </a:r>
            <a:r>
              <a:rPr lang="en-US" altLang="ko-KR" dirty="0"/>
              <a:t>)</a:t>
            </a:r>
          </a:p>
        </p:txBody>
      </p:sp>
      <p:sp>
        <p:nvSpPr>
          <p:cNvPr id="106" name="TextBox 191"/>
          <p:cNvSpPr txBox="1"/>
          <p:nvPr/>
        </p:nvSpPr>
        <p:spPr>
          <a:xfrm>
            <a:off x="3959603" y="3986061"/>
            <a:ext cx="3041217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>
              <a:spcBef>
                <a:spcPts val="1000"/>
              </a:spcBef>
              <a:defRPr/>
            </a:pPr>
            <a:r>
              <a:rPr lang="ko-KR" altLang="en-US" b="1" dirty="0">
                <a:ln w="0"/>
                <a:solidFill>
                  <a:srgbClr val="00295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분석 및 계측 기기 제조</a:t>
            </a:r>
            <a:r>
              <a:rPr lang="en-US" altLang="ko-KR" b="1" dirty="0">
                <a:ln w="0"/>
                <a:solidFill>
                  <a:srgbClr val="00295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/</a:t>
            </a:r>
            <a:r>
              <a:rPr lang="ko-KR" altLang="en-US" b="1" dirty="0">
                <a:ln w="0"/>
                <a:solidFill>
                  <a:srgbClr val="00295C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판매</a:t>
            </a:r>
            <a:endParaRPr lang="en-US" altLang="ko-KR" b="1" dirty="0">
              <a:ln w="0"/>
              <a:solidFill>
                <a:srgbClr val="00295C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91"/>
          <p:cNvSpPr txBox="1"/>
          <p:nvPr/>
        </p:nvSpPr>
        <p:spPr>
          <a:xfrm>
            <a:off x="3959603" y="4931799"/>
            <a:ext cx="3373039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spcBef>
                <a:spcPts val="1000"/>
              </a:spcBef>
              <a:defRPr b="1">
                <a:ln w="0"/>
                <a:solidFill>
                  <a:srgbClr val="00295C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ko-KR" altLang="en-US" dirty="0"/>
              <a:t>분석기기</a:t>
            </a:r>
            <a:r>
              <a:rPr lang="en-US" altLang="ko-KR" dirty="0"/>
              <a:t>, </a:t>
            </a:r>
            <a:r>
              <a:rPr lang="ko-KR" altLang="en-US" dirty="0" err="1"/>
              <a:t>분광광도계</a:t>
            </a:r>
            <a:endParaRPr lang="en-US" altLang="ko-KR" dirty="0"/>
          </a:p>
          <a:p>
            <a:pPr>
              <a:spcBef>
                <a:spcPts val="0"/>
              </a:spcBef>
            </a:pPr>
            <a:r>
              <a:rPr lang="en-US" altLang="ko-KR" dirty="0"/>
              <a:t>- UV/VIS Spectrophotometers</a:t>
            </a:r>
          </a:p>
          <a:p>
            <a:pPr>
              <a:spcBef>
                <a:spcPts val="0"/>
              </a:spcBef>
            </a:pPr>
            <a:r>
              <a:rPr lang="en-US" altLang="ko-KR" dirty="0"/>
              <a:t>- Microvolume Spectrophotometers</a:t>
            </a:r>
          </a:p>
          <a:p>
            <a:pPr>
              <a:spcBef>
                <a:spcPts val="0"/>
              </a:spcBef>
            </a:pPr>
            <a:r>
              <a:rPr lang="en-US" altLang="ko-KR" dirty="0"/>
              <a:t>- Handheld Spectrophotometers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C2FED1AF-1FB7-44EA-955B-ECE6091F5F2D}"/>
              </a:ext>
            </a:extLst>
          </p:cNvPr>
          <p:cNvGrpSpPr/>
          <p:nvPr/>
        </p:nvGrpSpPr>
        <p:grpSpPr>
          <a:xfrm>
            <a:off x="967155" y="1998656"/>
            <a:ext cx="1145461" cy="369332"/>
            <a:chOff x="665152" y="1825096"/>
            <a:chExt cx="1145461" cy="369332"/>
          </a:xfrm>
        </p:grpSpPr>
        <p:sp>
          <p:nvSpPr>
            <p:cNvPr id="90" name="TextBox 63"/>
            <p:cNvSpPr txBox="1"/>
            <p:nvPr/>
          </p:nvSpPr>
          <p:spPr>
            <a:xfrm>
              <a:off x="933450" y="1825096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b="1" dirty="0">
                  <a:solidFill>
                    <a:srgbClr val="00295C"/>
                  </a:solidFill>
                  <a:latin typeface="Arial Narrow" panose="020B0606020202030204" pitchFamily="34" charset="0"/>
                  <a:ea typeface="맑은 고딕" panose="020B0503020000020004" pitchFamily="50" charset="-127"/>
                  <a:cs typeface="Arial" panose="020B0604020202020204" pitchFamily="34" charset="0"/>
                </a:rPr>
                <a:t>설립일</a:t>
              </a:r>
            </a:p>
          </p:txBody>
        </p:sp>
        <p:sp>
          <p:nvSpPr>
            <p:cNvPr id="117" name="자유형 116"/>
            <p:cNvSpPr>
              <a:spLocks noChangeAspect="1"/>
            </p:cNvSpPr>
            <p:nvPr/>
          </p:nvSpPr>
          <p:spPr>
            <a:xfrm>
              <a:off x="665152" y="1919762"/>
              <a:ext cx="180000" cy="180000"/>
            </a:xfrm>
            <a:custGeom>
              <a:avLst/>
              <a:gdLst>
                <a:gd name="connsiteX0" fmla="*/ 140877 w 281754"/>
                <a:gd name="connsiteY0" fmla="*/ 0 h 281754"/>
                <a:gd name="connsiteX1" fmla="*/ 281754 w 281754"/>
                <a:gd name="connsiteY1" fmla="*/ 140877 h 281754"/>
                <a:gd name="connsiteX2" fmla="*/ 140877 w 281754"/>
                <a:gd name="connsiteY2" fmla="*/ 281754 h 281754"/>
                <a:gd name="connsiteX3" fmla="*/ 0 w 281754"/>
                <a:gd name="connsiteY3" fmla="*/ 140877 h 281754"/>
                <a:gd name="connsiteX4" fmla="*/ 140877 w 281754"/>
                <a:gd name="connsiteY4" fmla="*/ 0 h 281754"/>
                <a:gd name="connsiteX5" fmla="*/ 90077 w 281754"/>
                <a:gd name="connsiteY5" fmla="*/ 54093 h 281754"/>
                <a:gd name="connsiteX6" fmla="*/ 145461 w 281754"/>
                <a:gd name="connsiteY6" fmla="*/ 140877 h 281754"/>
                <a:gd name="connsiteX7" fmla="*/ 90077 w 281754"/>
                <a:gd name="connsiteY7" fmla="*/ 227661 h 281754"/>
                <a:gd name="connsiteX8" fmla="*/ 145461 w 281754"/>
                <a:gd name="connsiteY8" fmla="*/ 227661 h 281754"/>
                <a:gd name="connsiteX9" fmla="*/ 200844 w 281754"/>
                <a:gd name="connsiteY9" fmla="*/ 140877 h 281754"/>
                <a:gd name="connsiteX10" fmla="*/ 145461 w 281754"/>
                <a:gd name="connsiteY10" fmla="*/ 54093 h 281754"/>
                <a:gd name="connsiteX11" fmla="*/ 90077 w 281754"/>
                <a:gd name="connsiteY11" fmla="*/ 54093 h 281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1754" h="281754">
                  <a:moveTo>
                    <a:pt x="140877" y="0"/>
                  </a:moveTo>
                  <a:cubicBezTo>
                    <a:pt x="218681" y="0"/>
                    <a:pt x="281754" y="63073"/>
                    <a:pt x="281754" y="140877"/>
                  </a:cubicBezTo>
                  <a:cubicBezTo>
                    <a:pt x="281754" y="218681"/>
                    <a:pt x="218681" y="281754"/>
                    <a:pt x="140877" y="281754"/>
                  </a:cubicBezTo>
                  <a:cubicBezTo>
                    <a:pt x="63073" y="281754"/>
                    <a:pt x="0" y="218681"/>
                    <a:pt x="0" y="140877"/>
                  </a:cubicBezTo>
                  <a:cubicBezTo>
                    <a:pt x="0" y="63073"/>
                    <a:pt x="63073" y="0"/>
                    <a:pt x="140877" y="0"/>
                  </a:cubicBezTo>
                  <a:close/>
                  <a:moveTo>
                    <a:pt x="90077" y="54093"/>
                  </a:moveTo>
                  <a:lnTo>
                    <a:pt x="145461" y="140877"/>
                  </a:lnTo>
                  <a:lnTo>
                    <a:pt x="90077" y="227661"/>
                  </a:lnTo>
                  <a:lnTo>
                    <a:pt x="145461" y="227661"/>
                  </a:lnTo>
                  <a:lnTo>
                    <a:pt x="200844" y="140877"/>
                  </a:lnTo>
                  <a:lnTo>
                    <a:pt x="145461" y="54093"/>
                  </a:lnTo>
                  <a:lnTo>
                    <a:pt x="90077" y="54093"/>
                  </a:lnTo>
                  <a:close/>
                </a:path>
              </a:pathLst>
            </a:custGeom>
            <a:solidFill>
              <a:srgbClr val="0029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9" name="TextBox 63"/>
          <p:cNvSpPr txBox="1"/>
          <p:nvPr/>
        </p:nvSpPr>
        <p:spPr>
          <a:xfrm>
            <a:off x="1235453" y="294745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295C"/>
                </a:solidFill>
                <a:latin typeface="Arial Narrow" panose="020B0606020202030204" pitchFamily="34" charset="0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r>
              <a:rPr lang="ko-KR" altLang="en-US" dirty="0"/>
              <a:t>본사</a:t>
            </a:r>
          </a:p>
        </p:txBody>
      </p:sp>
      <p:sp>
        <p:nvSpPr>
          <p:cNvPr id="119" name="자유형 118"/>
          <p:cNvSpPr>
            <a:spLocks noChangeAspect="1"/>
          </p:cNvSpPr>
          <p:nvPr/>
        </p:nvSpPr>
        <p:spPr>
          <a:xfrm>
            <a:off x="967155" y="3042124"/>
            <a:ext cx="180000" cy="180000"/>
          </a:xfrm>
          <a:custGeom>
            <a:avLst/>
            <a:gdLst>
              <a:gd name="connsiteX0" fmla="*/ 140877 w 281754"/>
              <a:gd name="connsiteY0" fmla="*/ 0 h 281754"/>
              <a:gd name="connsiteX1" fmla="*/ 281754 w 281754"/>
              <a:gd name="connsiteY1" fmla="*/ 140877 h 281754"/>
              <a:gd name="connsiteX2" fmla="*/ 140877 w 281754"/>
              <a:gd name="connsiteY2" fmla="*/ 281754 h 281754"/>
              <a:gd name="connsiteX3" fmla="*/ 0 w 281754"/>
              <a:gd name="connsiteY3" fmla="*/ 140877 h 281754"/>
              <a:gd name="connsiteX4" fmla="*/ 140877 w 281754"/>
              <a:gd name="connsiteY4" fmla="*/ 0 h 281754"/>
              <a:gd name="connsiteX5" fmla="*/ 90077 w 281754"/>
              <a:gd name="connsiteY5" fmla="*/ 54093 h 281754"/>
              <a:gd name="connsiteX6" fmla="*/ 145461 w 281754"/>
              <a:gd name="connsiteY6" fmla="*/ 140877 h 281754"/>
              <a:gd name="connsiteX7" fmla="*/ 90077 w 281754"/>
              <a:gd name="connsiteY7" fmla="*/ 227661 h 281754"/>
              <a:gd name="connsiteX8" fmla="*/ 145461 w 281754"/>
              <a:gd name="connsiteY8" fmla="*/ 227661 h 281754"/>
              <a:gd name="connsiteX9" fmla="*/ 200844 w 281754"/>
              <a:gd name="connsiteY9" fmla="*/ 140877 h 281754"/>
              <a:gd name="connsiteX10" fmla="*/ 145461 w 281754"/>
              <a:gd name="connsiteY10" fmla="*/ 54093 h 281754"/>
              <a:gd name="connsiteX11" fmla="*/ 90077 w 281754"/>
              <a:gd name="connsiteY11" fmla="*/ 54093 h 28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1754" h="281754">
                <a:moveTo>
                  <a:pt x="140877" y="0"/>
                </a:moveTo>
                <a:cubicBezTo>
                  <a:pt x="218681" y="0"/>
                  <a:pt x="281754" y="63073"/>
                  <a:pt x="281754" y="140877"/>
                </a:cubicBezTo>
                <a:cubicBezTo>
                  <a:pt x="281754" y="218681"/>
                  <a:pt x="218681" y="281754"/>
                  <a:pt x="140877" y="281754"/>
                </a:cubicBezTo>
                <a:cubicBezTo>
                  <a:pt x="63073" y="281754"/>
                  <a:pt x="0" y="218681"/>
                  <a:pt x="0" y="140877"/>
                </a:cubicBezTo>
                <a:cubicBezTo>
                  <a:pt x="0" y="63073"/>
                  <a:pt x="63073" y="0"/>
                  <a:pt x="140877" y="0"/>
                </a:cubicBezTo>
                <a:close/>
                <a:moveTo>
                  <a:pt x="90077" y="54093"/>
                </a:moveTo>
                <a:lnTo>
                  <a:pt x="145461" y="140877"/>
                </a:lnTo>
                <a:lnTo>
                  <a:pt x="90077" y="227661"/>
                </a:lnTo>
                <a:lnTo>
                  <a:pt x="145461" y="227661"/>
                </a:lnTo>
                <a:lnTo>
                  <a:pt x="200844" y="140877"/>
                </a:lnTo>
                <a:lnTo>
                  <a:pt x="145461" y="54093"/>
                </a:lnTo>
                <a:lnTo>
                  <a:pt x="90077" y="54093"/>
                </a:lnTo>
                <a:close/>
              </a:path>
            </a:pathLst>
          </a:custGeom>
          <a:solidFill>
            <a:srgbClr val="002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63"/>
          <p:cNvSpPr txBox="1"/>
          <p:nvPr/>
        </p:nvSpPr>
        <p:spPr>
          <a:xfrm>
            <a:off x="1235452" y="493179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295C"/>
                </a:solidFill>
                <a:latin typeface="Arial Narrow" panose="020B0606020202030204" pitchFamily="34" charset="0"/>
                <a:ea typeface="맑은 고딕" panose="020B0503020000020004" pitchFamily="50" charset="-127"/>
                <a:cs typeface="Arial" panose="020B0604020202020204" pitchFamily="34" charset="0"/>
              </a:defRPr>
            </a:lvl1pPr>
          </a:lstStyle>
          <a:p>
            <a:r>
              <a:rPr lang="ko-KR" altLang="en-US" dirty="0"/>
              <a:t>제품군</a:t>
            </a:r>
          </a:p>
        </p:txBody>
      </p:sp>
      <p:sp>
        <p:nvSpPr>
          <p:cNvPr id="120" name="자유형 119"/>
          <p:cNvSpPr>
            <a:spLocks noChangeAspect="1"/>
          </p:cNvSpPr>
          <p:nvPr/>
        </p:nvSpPr>
        <p:spPr>
          <a:xfrm>
            <a:off x="967154" y="5026465"/>
            <a:ext cx="180000" cy="180000"/>
          </a:xfrm>
          <a:custGeom>
            <a:avLst/>
            <a:gdLst>
              <a:gd name="connsiteX0" fmla="*/ 140877 w 281754"/>
              <a:gd name="connsiteY0" fmla="*/ 0 h 281754"/>
              <a:gd name="connsiteX1" fmla="*/ 281754 w 281754"/>
              <a:gd name="connsiteY1" fmla="*/ 140877 h 281754"/>
              <a:gd name="connsiteX2" fmla="*/ 140877 w 281754"/>
              <a:gd name="connsiteY2" fmla="*/ 281754 h 281754"/>
              <a:gd name="connsiteX3" fmla="*/ 0 w 281754"/>
              <a:gd name="connsiteY3" fmla="*/ 140877 h 281754"/>
              <a:gd name="connsiteX4" fmla="*/ 140877 w 281754"/>
              <a:gd name="connsiteY4" fmla="*/ 0 h 281754"/>
              <a:gd name="connsiteX5" fmla="*/ 90077 w 281754"/>
              <a:gd name="connsiteY5" fmla="*/ 54093 h 281754"/>
              <a:gd name="connsiteX6" fmla="*/ 145461 w 281754"/>
              <a:gd name="connsiteY6" fmla="*/ 140877 h 281754"/>
              <a:gd name="connsiteX7" fmla="*/ 90077 w 281754"/>
              <a:gd name="connsiteY7" fmla="*/ 227661 h 281754"/>
              <a:gd name="connsiteX8" fmla="*/ 145461 w 281754"/>
              <a:gd name="connsiteY8" fmla="*/ 227661 h 281754"/>
              <a:gd name="connsiteX9" fmla="*/ 200844 w 281754"/>
              <a:gd name="connsiteY9" fmla="*/ 140877 h 281754"/>
              <a:gd name="connsiteX10" fmla="*/ 145461 w 281754"/>
              <a:gd name="connsiteY10" fmla="*/ 54093 h 281754"/>
              <a:gd name="connsiteX11" fmla="*/ 90077 w 281754"/>
              <a:gd name="connsiteY11" fmla="*/ 54093 h 28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1754" h="281754">
                <a:moveTo>
                  <a:pt x="140877" y="0"/>
                </a:moveTo>
                <a:cubicBezTo>
                  <a:pt x="218681" y="0"/>
                  <a:pt x="281754" y="63073"/>
                  <a:pt x="281754" y="140877"/>
                </a:cubicBezTo>
                <a:cubicBezTo>
                  <a:pt x="281754" y="218681"/>
                  <a:pt x="218681" y="281754"/>
                  <a:pt x="140877" y="281754"/>
                </a:cubicBezTo>
                <a:cubicBezTo>
                  <a:pt x="63073" y="281754"/>
                  <a:pt x="0" y="218681"/>
                  <a:pt x="0" y="140877"/>
                </a:cubicBezTo>
                <a:cubicBezTo>
                  <a:pt x="0" y="63073"/>
                  <a:pt x="63073" y="0"/>
                  <a:pt x="140877" y="0"/>
                </a:cubicBezTo>
                <a:close/>
                <a:moveTo>
                  <a:pt x="90077" y="54093"/>
                </a:moveTo>
                <a:lnTo>
                  <a:pt x="145461" y="140877"/>
                </a:lnTo>
                <a:lnTo>
                  <a:pt x="90077" y="227661"/>
                </a:lnTo>
                <a:lnTo>
                  <a:pt x="145461" y="227661"/>
                </a:lnTo>
                <a:lnTo>
                  <a:pt x="200844" y="140877"/>
                </a:lnTo>
                <a:lnTo>
                  <a:pt x="145461" y="54093"/>
                </a:lnTo>
                <a:lnTo>
                  <a:pt x="90077" y="54093"/>
                </a:lnTo>
                <a:close/>
              </a:path>
            </a:pathLst>
          </a:custGeom>
          <a:solidFill>
            <a:srgbClr val="002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63"/>
          <p:cNvSpPr txBox="1"/>
          <p:nvPr/>
        </p:nvSpPr>
        <p:spPr>
          <a:xfrm>
            <a:off x="1235452" y="3986061"/>
            <a:ext cx="2004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>
                <a:solidFill>
                  <a:srgbClr val="00295C"/>
                </a:solidFill>
                <a:latin typeface="Arial Narrow" panose="020B060602020203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사업분야</a:t>
            </a:r>
          </a:p>
        </p:txBody>
      </p:sp>
      <p:sp>
        <p:nvSpPr>
          <p:cNvPr id="121" name="자유형 120"/>
          <p:cNvSpPr>
            <a:spLocks noChangeAspect="1"/>
          </p:cNvSpPr>
          <p:nvPr/>
        </p:nvSpPr>
        <p:spPr>
          <a:xfrm>
            <a:off x="967154" y="4080727"/>
            <a:ext cx="180000" cy="180000"/>
          </a:xfrm>
          <a:custGeom>
            <a:avLst/>
            <a:gdLst>
              <a:gd name="connsiteX0" fmla="*/ 140877 w 281754"/>
              <a:gd name="connsiteY0" fmla="*/ 0 h 281754"/>
              <a:gd name="connsiteX1" fmla="*/ 281754 w 281754"/>
              <a:gd name="connsiteY1" fmla="*/ 140877 h 281754"/>
              <a:gd name="connsiteX2" fmla="*/ 140877 w 281754"/>
              <a:gd name="connsiteY2" fmla="*/ 281754 h 281754"/>
              <a:gd name="connsiteX3" fmla="*/ 0 w 281754"/>
              <a:gd name="connsiteY3" fmla="*/ 140877 h 281754"/>
              <a:gd name="connsiteX4" fmla="*/ 140877 w 281754"/>
              <a:gd name="connsiteY4" fmla="*/ 0 h 281754"/>
              <a:gd name="connsiteX5" fmla="*/ 90077 w 281754"/>
              <a:gd name="connsiteY5" fmla="*/ 54093 h 281754"/>
              <a:gd name="connsiteX6" fmla="*/ 145461 w 281754"/>
              <a:gd name="connsiteY6" fmla="*/ 140877 h 281754"/>
              <a:gd name="connsiteX7" fmla="*/ 90077 w 281754"/>
              <a:gd name="connsiteY7" fmla="*/ 227661 h 281754"/>
              <a:gd name="connsiteX8" fmla="*/ 145461 w 281754"/>
              <a:gd name="connsiteY8" fmla="*/ 227661 h 281754"/>
              <a:gd name="connsiteX9" fmla="*/ 200844 w 281754"/>
              <a:gd name="connsiteY9" fmla="*/ 140877 h 281754"/>
              <a:gd name="connsiteX10" fmla="*/ 145461 w 281754"/>
              <a:gd name="connsiteY10" fmla="*/ 54093 h 281754"/>
              <a:gd name="connsiteX11" fmla="*/ 90077 w 281754"/>
              <a:gd name="connsiteY11" fmla="*/ 54093 h 281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1754" h="281754">
                <a:moveTo>
                  <a:pt x="140877" y="0"/>
                </a:moveTo>
                <a:cubicBezTo>
                  <a:pt x="218681" y="0"/>
                  <a:pt x="281754" y="63073"/>
                  <a:pt x="281754" y="140877"/>
                </a:cubicBezTo>
                <a:cubicBezTo>
                  <a:pt x="281754" y="218681"/>
                  <a:pt x="218681" y="281754"/>
                  <a:pt x="140877" y="281754"/>
                </a:cubicBezTo>
                <a:cubicBezTo>
                  <a:pt x="63073" y="281754"/>
                  <a:pt x="0" y="218681"/>
                  <a:pt x="0" y="140877"/>
                </a:cubicBezTo>
                <a:cubicBezTo>
                  <a:pt x="0" y="63073"/>
                  <a:pt x="63073" y="0"/>
                  <a:pt x="140877" y="0"/>
                </a:cubicBezTo>
                <a:close/>
                <a:moveTo>
                  <a:pt x="90077" y="54093"/>
                </a:moveTo>
                <a:lnTo>
                  <a:pt x="145461" y="140877"/>
                </a:lnTo>
                <a:lnTo>
                  <a:pt x="90077" y="227661"/>
                </a:lnTo>
                <a:lnTo>
                  <a:pt x="145461" y="227661"/>
                </a:lnTo>
                <a:lnTo>
                  <a:pt x="200844" y="140877"/>
                </a:lnTo>
                <a:lnTo>
                  <a:pt x="145461" y="54093"/>
                </a:lnTo>
                <a:lnTo>
                  <a:pt x="90077" y="54093"/>
                </a:lnTo>
                <a:close/>
              </a:path>
            </a:pathLst>
          </a:custGeom>
          <a:solidFill>
            <a:srgbClr val="002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b="1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731" y="539990"/>
            <a:ext cx="1726794" cy="1295094"/>
          </a:xfrm>
          <a:prstGeom prst="rect">
            <a:avLst/>
          </a:prstGeom>
        </p:spPr>
      </p:pic>
      <p:sp>
        <p:nvSpPr>
          <p:cNvPr id="26" name="TextBox 191">
            <a:extLst>
              <a:ext uri="{FF2B5EF4-FFF2-40B4-BE49-F238E27FC236}">
                <a16:creationId xmlns:a16="http://schemas.microsoft.com/office/drawing/2014/main" id="{FCCBF9A3-EE79-42A3-8381-30B39D5A394B}"/>
              </a:ext>
            </a:extLst>
          </p:cNvPr>
          <p:cNvSpPr txBox="1"/>
          <p:nvPr/>
        </p:nvSpPr>
        <p:spPr>
          <a:xfrm>
            <a:off x="3959603" y="1060938"/>
            <a:ext cx="2420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>
                <a:solidFill>
                  <a:srgbClr val="00295C"/>
                </a:solidFill>
                <a:latin typeface="Arial Narrow" panose="020B060602020203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고려제강 그룹 계열사</a:t>
            </a:r>
            <a:endParaRPr lang="en-US" altLang="ko-KR" b="1" dirty="0">
              <a:solidFill>
                <a:srgbClr val="00295C"/>
              </a:solidFill>
              <a:latin typeface="Arial Narrow" panose="020B060602020203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3413F88-7DEF-4EDC-B577-557448664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D4D65-D3E9-4D17-82CB-0ABC99377370}" type="slidenum">
              <a:rPr lang="ko-KR" altLang="en-US" smtClean="0"/>
              <a:pPr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79377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96" r="13125" b="1154"/>
          <a:stretch/>
        </p:blipFill>
        <p:spPr>
          <a:xfrm>
            <a:off x="-11403" y="561975"/>
            <a:ext cx="4063330" cy="5808917"/>
          </a:xfrm>
          <a:prstGeom prst="rect">
            <a:avLst/>
          </a:prstGeom>
        </p:spPr>
      </p:pic>
      <p:sp>
        <p:nvSpPr>
          <p:cNvPr id="141" name="TextBox 140"/>
          <p:cNvSpPr txBox="1"/>
          <p:nvPr/>
        </p:nvSpPr>
        <p:spPr>
          <a:xfrm>
            <a:off x="895350" y="77271"/>
            <a:ext cx="12618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100" b="1" dirty="0">
                <a:solidFill>
                  <a:schemeClr val="bg1"/>
                </a:solidFill>
              </a:rPr>
              <a:t>고려제강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4279370" y="762155"/>
            <a:ext cx="23759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b="1" dirty="0">
                <a:solidFill>
                  <a:srgbClr val="00295C"/>
                </a:solidFill>
              </a:rPr>
              <a:t>세계적인 </a:t>
            </a:r>
            <a:r>
              <a:rPr lang="ko-KR" altLang="en-US" sz="1600" b="1" dirty="0" err="1">
                <a:solidFill>
                  <a:srgbClr val="00295C"/>
                </a:solidFill>
              </a:rPr>
              <a:t>특수선재</a:t>
            </a:r>
            <a:r>
              <a:rPr lang="ko-KR" altLang="en-US" sz="1600" b="1" dirty="0">
                <a:solidFill>
                  <a:srgbClr val="00295C"/>
                </a:solidFill>
              </a:rPr>
              <a:t> 기업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4279369" y="1103582"/>
            <a:ext cx="44451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</a:rPr>
              <a:t>1945</a:t>
            </a:r>
            <a:r>
              <a:rPr lang="ko-KR" altLang="en-US" sz="1200" dirty="0">
                <a:solidFill>
                  <a:schemeClr val="bg2">
                    <a:lumMod val="50000"/>
                  </a:schemeClr>
                </a:solidFill>
              </a:rPr>
              <a:t>년 설립된 고려제강은 자동차</a:t>
            </a: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bg2">
                    <a:lumMod val="50000"/>
                  </a:schemeClr>
                </a:solidFill>
              </a:rPr>
              <a:t>교량</a:t>
            </a: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bg2">
                    <a:lumMod val="50000"/>
                  </a:schemeClr>
                </a:solidFill>
              </a:rPr>
              <a:t>에너지</a:t>
            </a: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</a:rPr>
              <a:t>, </a:t>
            </a:r>
            <a:r>
              <a:rPr lang="ko-KR" altLang="en-US" sz="1200" dirty="0">
                <a:solidFill>
                  <a:schemeClr val="bg2">
                    <a:lumMod val="50000"/>
                  </a:schemeClr>
                </a:solidFill>
              </a:rPr>
              <a:t>전기</a:t>
            </a: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</a:rPr>
              <a:t>·</a:t>
            </a:r>
            <a:r>
              <a:rPr lang="ko-KR" altLang="en-US" sz="12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</a:rPr>
              <a:t>전자 등 다양한 산업 분야에 중요한 소재로 사용되는 </a:t>
            </a:r>
            <a:r>
              <a:rPr lang="ko-KR" altLang="en-US" sz="1200" dirty="0" err="1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</a:rPr>
              <a:t>특수선재</a:t>
            </a:r>
            <a:r>
              <a:rPr lang="ko-KR" altLang="en-US" sz="12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</a:rPr>
              <a:t> 제품을 생산하여 세계 </a:t>
            </a: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</a:rPr>
              <a:t>80</a:t>
            </a:r>
            <a:r>
              <a:rPr lang="ko-KR" altLang="en-US" sz="12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</a:rPr>
              <a:t>여 개국에 수출하고 있는 세계적인 </a:t>
            </a:r>
            <a:r>
              <a:rPr lang="ko-KR" altLang="en-US" sz="1200" dirty="0" err="1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</a:rPr>
              <a:t>글로벌기업입니다</a:t>
            </a: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  <a:latin typeface="맑은 고딕" panose="020B0503020000020004" pitchFamily="50" charset="-127"/>
              </a:rPr>
              <a:t>.</a:t>
            </a:r>
          </a:p>
        </p:txBody>
      </p:sp>
      <p:grpSp>
        <p:nvGrpSpPr>
          <p:cNvPr id="22" name="그룹 21"/>
          <p:cNvGrpSpPr/>
          <p:nvPr/>
        </p:nvGrpSpPr>
        <p:grpSpPr>
          <a:xfrm>
            <a:off x="4279369" y="2683635"/>
            <a:ext cx="1085554" cy="493385"/>
            <a:chOff x="5402504" y="2492423"/>
            <a:chExt cx="1085554" cy="493385"/>
          </a:xfrm>
        </p:grpSpPr>
        <p:sp>
          <p:nvSpPr>
            <p:cNvPr id="10" name="직사각형 9"/>
            <p:cNvSpPr/>
            <p:nvPr/>
          </p:nvSpPr>
          <p:spPr>
            <a:xfrm>
              <a:off x="5402504" y="2492423"/>
              <a:ext cx="867545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800" b="1" dirty="0">
                  <a:solidFill>
                    <a:srgbClr val="00295C"/>
                  </a:solidFill>
                </a:rPr>
                <a:t>연간 총 생산량</a:t>
              </a: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5402504" y="2647254"/>
              <a:ext cx="108555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>
                  <a:solidFill>
                    <a:srgbClr val="00295C"/>
                  </a:solidFill>
                </a:rPr>
                <a:t>1,200,000t</a:t>
              </a:r>
              <a:endParaRPr lang="ko-KR" altLang="en-US" sz="1600" dirty="0">
                <a:solidFill>
                  <a:srgbClr val="00295C"/>
                </a:solidFill>
              </a:endParaRPr>
            </a:p>
          </p:txBody>
        </p:sp>
      </p:grpSp>
      <p:grpSp>
        <p:nvGrpSpPr>
          <p:cNvPr id="25" name="그룹 24"/>
          <p:cNvGrpSpPr/>
          <p:nvPr/>
        </p:nvGrpSpPr>
        <p:grpSpPr>
          <a:xfrm>
            <a:off x="4279370" y="2151896"/>
            <a:ext cx="1063112" cy="493385"/>
            <a:chOff x="993905" y="2492423"/>
            <a:chExt cx="1063112" cy="493385"/>
          </a:xfrm>
        </p:grpSpPr>
        <p:sp>
          <p:nvSpPr>
            <p:cNvPr id="6" name="직사각형 5"/>
            <p:cNvSpPr/>
            <p:nvPr/>
          </p:nvSpPr>
          <p:spPr>
            <a:xfrm>
              <a:off x="993905" y="2492423"/>
              <a:ext cx="49244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800" b="1" dirty="0">
                  <a:solidFill>
                    <a:srgbClr val="00295C"/>
                  </a:solidFill>
                </a:rPr>
                <a:t>설립일</a:t>
              </a: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993905" y="2647254"/>
              <a:ext cx="106311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 dirty="0">
                  <a:solidFill>
                    <a:srgbClr val="00295C"/>
                  </a:solidFill>
                </a:rPr>
                <a:t>1945.9.22 </a:t>
              </a:r>
              <a:endParaRPr lang="ko-KR" altLang="en-US" sz="1600" dirty="0">
                <a:solidFill>
                  <a:srgbClr val="00295C"/>
                </a:solidFill>
              </a:endParaRPr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6064360" y="2151896"/>
            <a:ext cx="1316386" cy="493385"/>
            <a:chOff x="2328240" y="2492423"/>
            <a:chExt cx="1316386" cy="493385"/>
          </a:xfrm>
        </p:grpSpPr>
        <p:sp>
          <p:nvSpPr>
            <p:cNvPr id="7" name="직사각형 6"/>
            <p:cNvSpPr/>
            <p:nvPr/>
          </p:nvSpPr>
          <p:spPr>
            <a:xfrm>
              <a:off x="2328240" y="2492423"/>
              <a:ext cx="38985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800" b="1" dirty="0">
                  <a:solidFill>
                    <a:srgbClr val="00295C"/>
                  </a:solidFill>
                </a:rPr>
                <a:t>본사</a:t>
              </a: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2328240" y="2647254"/>
              <a:ext cx="131638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 dirty="0">
                  <a:solidFill>
                    <a:srgbClr val="00295C"/>
                  </a:solidFill>
                </a:rPr>
                <a:t>Busan, Korea </a:t>
              </a:r>
              <a:endParaRPr lang="ko-KR" altLang="en-US" sz="1600" dirty="0">
                <a:solidFill>
                  <a:srgbClr val="00295C"/>
                </a:solidFill>
              </a:endParaRP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7588061" y="2151896"/>
            <a:ext cx="492443" cy="493385"/>
            <a:chOff x="3987681" y="2492423"/>
            <a:chExt cx="492443" cy="493385"/>
          </a:xfrm>
        </p:grpSpPr>
        <p:sp>
          <p:nvSpPr>
            <p:cNvPr id="9" name="직사각형 8"/>
            <p:cNvSpPr/>
            <p:nvPr/>
          </p:nvSpPr>
          <p:spPr>
            <a:xfrm>
              <a:off x="3987681" y="2492423"/>
              <a:ext cx="49244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800" b="1" dirty="0">
                  <a:solidFill>
                    <a:srgbClr val="00295C"/>
                  </a:solidFill>
                </a:rPr>
                <a:t>수출국</a:t>
              </a:r>
            </a:p>
          </p:txBody>
        </p:sp>
        <p:sp>
          <p:nvSpPr>
            <p:cNvPr id="16" name="직사각형 15"/>
            <p:cNvSpPr/>
            <p:nvPr/>
          </p:nvSpPr>
          <p:spPr>
            <a:xfrm>
              <a:off x="3987681" y="2647254"/>
              <a:ext cx="39305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>
                  <a:solidFill>
                    <a:srgbClr val="00295C"/>
                  </a:solidFill>
                </a:rPr>
                <a:t>80</a:t>
              </a:r>
              <a:endParaRPr lang="ko-KR" altLang="en-US" sz="1600" dirty="0">
                <a:solidFill>
                  <a:srgbClr val="00295C"/>
                </a:solidFill>
              </a:endParaRPr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6064360" y="2683635"/>
            <a:ext cx="742511" cy="493385"/>
            <a:chOff x="7142883" y="2492423"/>
            <a:chExt cx="742511" cy="493385"/>
          </a:xfrm>
        </p:grpSpPr>
        <p:sp>
          <p:nvSpPr>
            <p:cNvPr id="12" name="직사각형 11"/>
            <p:cNvSpPr/>
            <p:nvPr/>
          </p:nvSpPr>
          <p:spPr>
            <a:xfrm>
              <a:off x="7142883" y="2492423"/>
              <a:ext cx="74251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800" b="1" dirty="0">
                  <a:solidFill>
                    <a:srgbClr val="00295C"/>
                  </a:solidFill>
                </a:rPr>
                <a:t>전 세계 직원</a:t>
              </a: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7142883" y="2647254"/>
              <a:ext cx="65274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>
                  <a:solidFill>
                    <a:srgbClr val="00295C"/>
                  </a:solidFill>
                </a:rPr>
                <a:t>6,000</a:t>
              </a:r>
              <a:endParaRPr lang="ko-KR" altLang="en-US" sz="1600" dirty="0">
                <a:solidFill>
                  <a:srgbClr val="00295C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7588061" y="2683635"/>
            <a:ext cx="617477" cy="493385"/>
            <a:chOff x="8440367" y="2492423"/>
            <a:chExt cx="617477" cy="493385"/>
          </a:xfrm>
        </p:grpSpPr>
        <p:sp>
          <p:nvSpPr>
            <p:cNvPr id="13" name="직사각형 12"/>
            <p:cNvSpPr/>
            <p:nvPr/>
          </p:nvSpPr>
          <p:spPr>
            <a:xfrm>
              <a:off x="8440367" y="2492423"/>
              <a:ext cx="617477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800" b="1" dirty="0">
                  <a:solidFill>
                    <a:srgbClr val="00295C"/>
                  </a:solidFill>
                </a:rPr>
                <a:t>해외 매출</a:t>
              </a:r>
            </a:p>
          </p:txBody>
        </p:sp>
        <p:sp>
          <p:nvSpPr>
            <p:cNvPr id="18" name="직사각형 17"/>
            <p:cNvSpPr/>
            <p:nvPr/>
          </p:nvSpPr>
          <p:spPr>
            <a:xfrm>
              <a:off x="8440367" y="2647254"/>
              <a:ext cx="54053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>
                  <a:solidFill>
                    <a:srgbClr val="00295C"/>
                  </a:solidFill>
                </a:rPr>
                <a:t>70%</a:t>
              </a:r>
              <a:endParaRPr lang="ko-KR" altLang="en-US" sz="1600" dirty="0">
                <a:solidFill>
                  <a:srgbClr val="00295C"/>
                </a:solidFill>
              </a:endParaRP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4220120" y="3771242"/>
            <a:ext cx="4715868" cy="3211610"/>
            <a:chOff x="3991463" y="3444065"/>
            <a:chExt cx="4715868" cy="3211610"/>
          </a:xfrm>
        </p:grpSpPr>
        <p:grpSp>
          <p:nvGrpSpPr>
            <p:cNvPr id="26" name="그룹 25"/>
            <p:cNvGrpSpPr/>
            <p:nvPr/>
          </p:nvGrpSpPr>
          <p:grpSpPr>
            <a:xfrm>
              <a:off x="3991463" y="3444065"/>
              <a:ext cx="4715868" cy="3211610"/>
              <a:chOff x="0" y="3566238"/>
              <a:chExt cx="4715868" cy="3211610"/>
            </a:xfrm>
          </p:grpSpPr>
          <p:graphicFrame>
            <p:nvGraphicFramePr>
              <p:cNvPr id="60" name="차트 59"/>
              <p:cNvGraphicFramePr/>
              <p:nvPr/>
            </p:nvGraphicFramePr>
            <p:xfrm>
              <a:off x="0" y="3566238"/>
              <a:ext cx="4715868" cy="321161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sp>
            <p:nvSpPr>
              <p:cNvPr id="57" name="Rectangle 14"/>
              <p:cNvSpPr>
                <a:spLocks noChangeArrowheads="1"/>
              </p:cNvSpPr>
              <p:nvPr/>
            </p:nvSpPr>
            <p:spPr bwMode="auto">
              <a:xfrm>
                <a:off x="44762" y="4745157"/>
                <a:ext cx="2714743" cy="487313"/>
              </a:xfrm>
              <a:prstGeom prst="rect">
                <a:avLst/>
              </a:prstGeom>
              <a:noFill/>
              <a:ln w="19050" algn="ctr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Bef>
                    <a:spcPts val="200"/>
                  </a:spcBef>
                  <a:defRPr/>
                </a:pPr>
                <a:r>
                  <a:rPr lang="ko-KR" altLang="en-US" sz="1200" b="1" dirty="0">
                    <a:solidFill>
                      <a:srgbClr val="00295C"/>
                    </a:solidFill>
                    <a:effectLst>
                      <a:outerShdw blurRad="228600" sx="104000" sy="104000" algn="ctr" rotWithShape="0">
                        <a:schemeClr val="bg1"/>
                      </a:outerShdw>
                    </a:effectLst>
                    <a:ea typeface="맑은 고딕" pitchFamily="50" charset="-127"/>
                  </a:rPr>
                  <a:t>산업별 </a:t>
                </a:r>
                <a:endParaRPr lang="en-US" altLang="ko-KR" sz="1200" b="1" dirty="0">
                  <a:solidFill>
                    <a:srgbClr val="00295C"/>
                  </a:solidFill>
                  <a:effectLst>
                    <a:outerShdw blurRad="228600" sx="104000" sy="104000" algn="ctr" rotWithShape="0">
                      <a:schemeClr val="bg1"/>
                    </a:outerShdw>
                  </a:effectLst>
                  <a:ea typeface="맑은 고딕" pitchFamily="50" charset="-127"/>
                </a:endParaRPr>
              </a:p>
              <a:p>
                <a:pPr algn="ctr">
                  <a:spcBef>
                    <a:spcPts val="200"/>
                  </a:spcBef>
                  <a:defRPr/>
                </a:pPr>
                <a:r>
                  <a:rPr lang="ko-KR" altLang="en-US" sz="1200" b="1" dirty="0">
                    <a:solidFill>
                      <a:srgbClr val="00295C"/>
                    </a:solidFill>
                    <a:effectLst>
                      <a:outerShdw blurRad="228600" sx="104000" sy="104000" algn="ctr" rotWithShape="0">
                        <a:schemeClr val="bg1"/>
                      </a:outerShdw>
                    </a:effectLst>
                    <a:ea typeface="맑은 고딕" pitchFamily="50" charset="-127"/>
                  </a:rPr>
                  <a:t>제품 생산비율</a:t>
                </a:r>
                <a:endParaRPr lang="en-US" altLang="ko-KR" sz="1200" b="1" dirty="0">
                  <a:solidFill>
                    <a:srgbClr val="00295C"/>
                  </a:solidFill>
                  <a:effectLst>
                    <a:outerShdw blurRad="228600" sx="104000" sy="104000" algn="ctr" rotWithShape="0">
                      <a:schemeClr val="bg1"/>
                    </a:outerShdw>
                  </a:effectLst>
                  <a:ea typeface="맑은 고딕" pitchFamily="50" charset="-127"/>
                </a:endParaRPr>
              </a:p>
            </p:txBody>
          </p:sp>
        </p:grpSp>
        <p:sp>
          <p:nvSpPr>
            <p:cNvPr id="64" name="직사각형 63"/>
            <p:cNvSpPr/>
            <p:nvPr/>
          </p:nvSpPr>
          <p:spPr>
            <a:xfrm>
              <a:off x="6249105" y="5221315"/>
              <a:ext cx="45236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>
                  <a:solidFill>
                    <a:srgbClr val="00295C"/>
                  </a:solidFill>
                </a:rPr>
                <a:t>64%</a:t>
              </a:r>
              <a:endParaRPr lang="ko-KR" altLang="en-US" sz="1200" dirty="0">
                <a:solidFill>
                  <a:srgbClr val="00295C"/>
                </a:solidFill>
              </a:endParaRPr>
            </a:p>
          </p:txBody>
        </p:sp>
        <p:sp>
          <p:nvSpPr>
            <p:cNvPr id="65" name="직사각형 64"/>
            <p:cNvSpPr/>
            <p:nvPr/>
          </p:nvSpPr>
          <p:spPr>
            <a:xfrm>
              <a:off x="4030462" y="5021696"/>
              <a:ext cx="45236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>
                  <a:solidFill>
                    <a:srgbClr val="104B77"/>
                  </a:solidFill>
                </a:rPr>
                <a:t>13%</a:t>
              </a:r>
              <a:endParaRPr lang="ko-KR" altLang="en-US" sz="1200" dirty="0">
                <a:solidFill>
                  <a:srgbClr val="104B77"/>
                </a:solidFill>
              </a:endParaRPr>
            </a:p>
          </p:txBody>
        </p:sp>
        <p:sp>
          <p:nvSpPr>
            <p:cNvPr id="67" name="직사각형 66"/>
            <p:cNvSpPr/>
            <p:nvPr/>
          </p:nvSpPr>
          <p:spPr>
            <a:xfrm>
              <a:off x="4134135" y="4177889"/>
              <a:ext cx="45236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>
                  <a:solidFill>
                    <a:srgbClr val="4F6D96"/>
                  </a:solidFill>
                </a:rPr>
                <a:t>12%</a:t>
              </a:r>
              <a:endParaRPr lang="ko-KR" altLang="en-US" sz="1200" dirty="0">
                <a:solidFill>
                  <a:srgbClr val="4F6D96"/>
                </a:solidFill>
              </a:endParaRPr>
            </a:p>
          </p:txBody>
        </p:sp>
        <p:sp>
          <p:nvSpPr>
            <p:cNvPr id="70" name="직사각형 69"/>
            <p:cNvSpPr/>
            <p:nvPr/>
          </p:nvSpPr>
          <p:spPr>
            <a:xfrm>
              <a:off x="4682703" y="3736074"/>
              <a:ext cx="37382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>
                  <a:solidFill>
                    <a:srgbClr val="8899B7"/>
                  </a:solidFill>
                </a:rPr>
                <a:t>7%</a:t>
              </a:r>
              <a:endParaRPr lang="ko-KR" altLang="en-US" sz="1200" dirty="0">
                <a:solidFill>
                  <a:srgbClr val="8899B7"/>
                </a:solidFill>
              </a:endParaRPr>
            </a:p>
          </p:txBody>
        </p:sp>
        <p:sp>
          <p:nvSpPr>
            <p:cNvPr id="71" name="직사각형 70"/>
            <p:cNvSpPr/>
            <p:nvPr/>
          </p:nvSpPr>
          <p:spPr>
            <a:xfrm>
              <a:off x="5077929" y="3606281"/>
              <a:ext cx="37382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>
                  <a:solidFill>
                    <a:srgbClr val="C2CADB"/>
                  </a:solidFill>
                </a:rPr>
                <a:t>4%</a:t>
              </a:r>
              <a:endParaRPr lang="ko-KR" altLang="en-US" sz="1200" dirty="0">
                <a:solidFill>
                  <a:srgbClr val="C2CADB"/>
                </a:solidFill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C1E20883-D767-4E1B-8869-6B3CBAE95798}"/>
              </a:ext>
            </a:extLst>
          </p:cNvPr>
          <p:cNvGrpSpPr/>
          <p:nvPr/>
        </p:nvGrpSpPr>
        <p:grpSpPr>
          <a:xfrm>
            <a:off x="4279369" y="3224899"/>
            <a:ext cx="1558440" cy="493385"/>
            <a:chOff x="5402504" y="2492423"/>
            <a:chExt cx="1558440" cy="493385"/>
          </a:xfrm>
        </p:grpSpPr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0AB37119-5859-49A8-ABAD-1628DB4DDB07}"/>
                </a:ext>
              </a:extLst>
            </p:cNvPr>
            <p:cNvSpPr/>
            <p:nvPr/>
          </p:nvSpPr>
          <p:spPr>
            <a:xfrm>
              <a:off x="5402504" y="2492423"/>
              <a:ext cx="94128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800" b="1" dirty="0">
                  <a:solidFill>
                    <a:srgbClr val="00295C"/>
                  </a:solidFill>
                </a:rPr>
                <a:t>매출액</a:t>
              </a:r>
              <a:r>
                <a:rPr lang="en-US" altLang="ko-KR" sz="800" b="1" dirty="0">
                  <a:solidFill>
                    <a:srgbClr val="00295C"/>
                  </a:solidFill>
                </a:rPr>
                <a:t> (2019.12.)</a:t>
              </a:r>
              <a:endParaRPr lang="ko-KR" altLang="en-US" sz="800" b="1" dirty="0">
                <a:solidFill>
                  <a:srgbClr val="00295C"/>
                </a:solidFill>
              </a:endParaRPr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FCE5AA3B-0CCF-4692-AD3B-F383A171FF92}"/>
                </a:ext>
              </a:extLst>
            </p:cNvPr>
            <p:cNvSpPr/>
            <p:nvPr/>
          </p:nvSpPr>
          <p:spPr>
            <a:xfrm>
              <a:off x="5402504" y="2647254"/>
              <a:ext cx="155844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1600" dirty="0">
                  <a:solidFill>
                    <a:srgbClr val="00295C"/>
                  </a:solidFill>
                </a:rPr>
                <a:t>약 </a:t>
              </a:r>
              <a:r>
                <a:rPr lang="en-US" altLang="ko-KR" sz="1600" dirty="0">
                  <a:solidFill>
                    <a:srgbClr val="00295C"/>
                  </a:solidFill>
                </a:rPr>
                <a:t>1</a:t>
              </a:r>
              <a:r>
                <a:rPr lang="ko-KR" altLang="en-US" sz="1600" dirty="0">
                  <a:solidFill>
                    <a:srgbClr val="00295C"/>
                  </a:solidFill>
                </a:rPr>
                <a:t>조 </a:t>
              </a:r>
              <a:r>
                <a:rPr lang="en-US" altLang="ko-KR" sz="1600" dirty="0">
                  <a:solidFill>
                    <a:srgbClr val="00295C"/>
                  </a:solidFill>
                </a:rPr>
                <a:t>6</a:t>
              </a:r>
              <a:r>
                <a:rPr lang="ko-KR" altLang="en-US" sz="1600" dirty="0">
                  <a:solidFill>
                    <a:srgbClr val="00295C"/>
                  </a:solidFill>
                </a:rPr>
                <a:t>천억 원</a:t>
              </a: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63FD8668-2660-493F-B4C1-88E1314E4022}"/>
              </a:ext>
            </a:extLst>
          </p:cNvPr>
          <p:cNvGrpSpPr/>
          <p:nvPr/>
        </p:nvGrpSpPr>
        <p:grpSpPr>
          <a:xfrm>
            <a:off x="6064360" y="3224899"/>
            <a:ext cx="1548822" cy="493385"/>
            <a:chOff x="7142883" y="2492423"/>
            <a:chExt cx="1548822" cy="493385"/>
          </a:xfrm>
        </p:grpSpPr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9F788D08-A763-41FF-86B5-184191ACF7A8}"/>
                </a:ext>
              </a:extLst>
            </p:cNvPr>
            <p:cNvSpPr/>
            <p:nvPr/>
          </p:nvSpPr>
          <p:spPr>
            <a:xfrm>
              <a:off x="7142883" y="2492423"/>
              <a:ext cx="617477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800" b="1" dirty="0">
                  <a:solidFill>
                    <a:srgbClr val="00295C"/>
                  </a:solidFill>
                </a:rPr>
                <a:t>신용등급</a:t>
              </a:r>
            </a:p>
          </p:txBody>
        </p:sp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9299F631-F2D3-451B-9DCA-55669BBDA772}"/>
                </a:ext>
              </a:extLst>
            </p:cNvPr>
            <p:cNvSpPr/>
            <p:nvPr/>
          </p:nvSpPr>
          <p:spPr>
            <a:xfrm>
              <a:off x="7142883" y="2647254"/>
              <a:ext cx="154882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600" dirty="0">
                  <a:solidFill>
                    <a:srgbClr val="00295C"/>
                  </a:solidFill>
                </a:rPr>
                <a:t>A+ </a:t>
              </a:r>
              <a:r>
                <a:rPr lang="en-US" altLang="ko-KR" sz="900" dirty="0">
                  <a:solidFill>
                    <a:srgbClr val="00295C"/>
                  </a:solidFill>
                </a:rPr>
                <a:t>(Korea Enterprise Data)</a:t>
              </a:r>
              <a:endParaRPr lang="ko-KR" altLang="en-US" sz="900" dirty="0">
                <a:solidFill>
                  <a:srgbClr val="00295C"/>
                </a:solidFill>
              </a:endParaRPr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A476209-1C26-48B9-A758-69994EAB5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D4D65-D3E9-4D17-82CB-0ABC99377370}" type="slidenum">
              <a:rPr lang="ko-KR" altLang="en-US" smtClean="0"/>
              <a:pPr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26188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-78154" y="773723"/>
            <a:ext cx="3163271" cy="5345723"/>
          </a:xfrm>
          <a:prstGeom prst="rect">
            <a:avLst/>
          </a:prstGeom>
          <a:solidFill>
            <a:srgbClr val="002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141" name="TextBox 140"/>
          <p:cNvSpPr txBox="1"/>
          <p:nvPr/>
        </p:nvSpPr>
        <p:spPr>
          <a:xfrm>
            <a:off x="895350" y="77271"/>
            <a:ext cx="159210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100" b="1" dirty="0">
                <a:solidFill>
                  <a:schemeClr val="bg1"/>
                </a:solidFill>
              </a:rPr>
              <a:t>그룹사 소개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3302173" y="3865231"/>
            <a:ext cx="10518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b="1" dirty="0">
                <a:solidFill>
                  <a:srgbClr val="00295C"/>
                </a:solidFill>
              </a:rPr>
              <a:t>응용 산업</a:t>
            </a:r>
            <a:endParaRPr lang="en-US" altLang="ko-KR" sz="1600" b="1" dirty="0">
              <a:solidFill>
                <a:srgbClr val="00295C"/>
              </a:solidFill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3380862" y="4215736"/>
            <a:ext cx="290146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</a:rPr>
              <a:t>-</a:t>
            </a:r>
            <a:r>
              <a:rPr lang="ko-KR" altLang="en-US" sz="1200" dirty="0">
                <a:solidFill>
                  <a:schemeClr val="bg2">
                    <a:lumMod val="50000"/>
                  </a:schemeClr>
                </a:solidFill>
              </a:rPr>
              <a:t>  </a:t>
            </a: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</a:rPr>
              <a:t>Automotive &amp; Movement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</a:rPr>
              <a:t>-</a:t>
            </a:r>
            <a:r>
              <a:rPr lang="ko-KR" altLang="en-US" sz="1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</a:rPr>
              <a:t>Tire &amp; Performance 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</a:rPr>
              <a:t>-</a:t>
            </a:r>
            <a:r>
              <a:rPr lang="ko-KR" altLang="en-US" sz="1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</a:rPr>
              <a:t>Bridge &amp; Connection 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</a:rPr>
              <a:t>-</a:t>
            </a:r>
            <a:r>
              <a:rPr lang="ko-KR" altLang="en-US" sz="1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</a:rPr>
              <a:t>Construction &amp; Building</a:t>
            </a:r>
            <a:endParaRPr lang="ko-KR" altLang="en-US" sz="1200" baseline="30000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</a:rPr>
              <a:t>-</a:t>
            </a:r>
            <a:r>
              <a:rPr lang="ko-KR" altLang="en-US" sz="1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</a:rPr>
              <a:t>Oil &amp; Natural Resources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</a:rPr>
              <a:t>-</a:t>
            </a:r>
            <a:r>
              <a:rPr lang="ko-KR" altLang="en-US" sz="1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</a:rPr>
              <a:t>Renewable Energy &amp; Sustainability 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264481" y="986176"/>
            <a:ext cx="2458238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100" u="sng" dirty="0">
                <a:solidFill>
                  <a:schemeClr val="bg1">
                    <a:lumMod val="75000"/>
                  </a:schemeClr>
                </a:solidFill>
              </a:rPr>
              <a:t>경영이념</a:t>
            </a:r>
            <a:endParaRPr lang="en-US" altLang="ko-KR" sz="1100" u="sng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altLang="ko-KR" sz="900" dirty="0">
              <a:solidFill>
                <a:schemeClr val="bg1"/>
              </a:solidFill>
            </a:endParaRPr>
          </a:p>
          <a:p>
            <a:r>
              <a:rPr lang="ko-KR" altLang="en-US" sz="1400" dirty="0">
                <a:solidFill>
                  <a:schemeClr val="bg1"/>
                </a:solidFill>
              </a:rPr>
              <a:t>창의 </a:t>
            </a:r>
            <a:r>
              <a:rPr lang="en-US" altLang="ko-KR" sz="1400" dirty="0">
                <a:solidFill>
                  <a:schemeClr val="bg1"/>
                </a:solidFill>
                <a:latin typeface="맑은 고딕" panose="020B0503020000020004" pitchFamily="50" charset="-127"/>
              </a:rPr>
              <a:t>· </a:t>
            </a:r>
            <a:r>
              <a:rPr lang="ko-KR" altLang="en-US" sz="1400" dirty="0">
                <a:solidFill>
                  <a:schemeClr val="bg1"/>
                </a:solidFill>
                <a:latin typeface="맑은 고딕" panose="020B0503020000020004" pitchFamily="50" charset="-127"/>
              </a:rPr>
              <a:t>신뢰</a:t>
            </a:r>
            <a:r>
              <a:rPr lang="en-US" altLang="ko-KR" sz="1400" dirty="0">
                <a:solidFill>
                  <a:schemeClr val="bg1"/>
                </a:solidFill>
              </a:rPr>
              <a:t> </a:t>
            </a:r>
          </a:p>
          <a:p>
            <a:r>
              <a:rPr lang="ko-KR" altLang="en-US" sz="1400" dirty="0">
                <a:solidFill>
                  <a:schemeClr val="bg1"/>
                </a:solidFill>
              </a:rPr>
              <a:t>인내 </a:t>
            </a:r>
            <a:r>
              <a:rPr lang="en-US" altLang="ko-KR" sz="1400" dirty="0">
                <a:solidFill>
                  <a:schemeClr val="bg1"/>
                </a:solidFill>
                <a:latin typeface="맑은 고딕" panose="020B0503020000020004" pitchFamily="50" charset="-127"/>
              </a:rPr>
              <a:t>· </a:t>
            </a:r>
            <a:r>
              <a:rPr lang="ko-KR" altLang="en-US" sz="1400" dirty="0">
                <a:solidFill>
                  <a:schemeClr val="bg1"/>
                </a:solidFill>
                <a:latin typeface="맑은 고딕" panose="020B0503020000020004" pitchFamily="50" charset="-127"/>
              </a:rPr>
              <a:t>내실</a:t>
            </a:r>
            <a:endParaRPr lang="en-US" altLang="ko-KR" sz="1400" dirty="0">
              <a:solidFill>
                <a:schemeClr val="bg1"/>
              </a:solidFill>
            </a:endParaRPr>
          </a:p>
          <a:p>
            <a:endParaRPr lang="en-US" altLang="ko-KR" sz="900" dirty="0">
              <a:solidFill>
                <a:schemeClr val="bg1"/>
              </a:solidFill>
            </a:endParaRPr>
          </a:p>
          <a:p>
            <a:r>
              <a:rPr lang="ko-KR" altLang="en-US" sz="1000" dirty="0">
                <a:solidFill>
                  <a:schemeClr val="bg1">
                    <a:lumMod val="75000"/>
                  </a:schemeClr>
                </a:solidFill>
              </a:rPr>
              <a:t>고려제강은 </a:t>
            </a:r>
            <a:r>
              <a:rPr lang="en-US" altLang="ko-KR" sz="1000" dirty="0">
                <a:solidFill>
                  <a:schemeClr val="bg1">
                    <a:lumMod val="75000"/>
                  </a:schemeClr>
                </a:solidFill>
              </a:rPr>
              <a:t>‘</a:t>
            </a:r>
            <a:r>
              <a:rPr lang="ko-KR" altLang="en-US" sz="1000" dirty="0" err="1">
                <a:solidFill>
                  <a:schemeClr val="bg1">
                    <a:lumMod val="75000"/>
                  </a:schemeClr>
                </a:solidFill>
              </a:rPr>
              <a:t>특수선재산업으로</a:t>
            </a:r>
            <a:r>
              <a:rPr lang="ko-KR" altLang="en-US" sz="1000" dirty="0">
                <a:solidFill>
                  <a:schemeClr val="bg1">
                    <a:lumMod val="75000"/>
                  </a:schemeClr>
                </a:solidFill>
              </a:rPr>
              <a:t> 국가경제발전에 기여한다</a:t>
            </a:r>
            <a:r>
              <a:rPr lang="en-US" altLang="ko-KR" sz="1000" dirty="0">
                <a:solidFill>
                  <a:schemeClr val="bg1">
                    <a:lumMod val="75000"/>
                  </a:schemeClr>
                </a:solidFill>
              </a:rPr>
              <a:t>’</a:t>
            </a:r>
            <a:r>
              <a:rPr lang="ko-KR" altLang="en-US" sz="1000" dirty="0">
                <a:solidFill>
                  <a:schemeClr val="bg1">
                    <a:lumMod val="75000"/>
                  </a:schemeClr>
                </a:solidFill>
              </a:rPr>
              <a:t>는 창업이념을 바탕으로 창의</a:t>
            </a:r>
            <a:r>
              <a:rPr lang="en-US" altLang="ko-KR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ko-KR" altLang="en-US" sz="1000" dirty="0">
                <a:solidFill>
                  <a:schemeClr val="bg1">
                    <a:lumMod val="75000"/>
                  </a:schemeClr>
                </a:solidFill>
              </a:rPr>
              <a:t>신뢰</a:t>
            </a:r>
            <a:r>
              <a:rPr lang="en-US" altLang="ko-KR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ko-KR" altLang="en-US" sz="1000" dirty="0">
                <a:solidFill>
                  <a:schemeClr val="bg1">
                    <a:lumMod val="75000"/>
                  </a:schemeClr>
                </a:solidFill>
              </a:rPr>
              <a:t>인내</a:t>
            </a:r>
            <a:r>
              <a:rPr lang="en-US" altLang="ko-KR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ko-KR" altLang="en-US" sz="1000" dirty="0">
                <a:solidFill>
                  <a:schemeClr val="bg1">
                    <a:lumMod val="75000"/>
                  </a:schemeClr>
                </a:solidFill>
              </a:rPr>
              <a:t>내실 이라는 기업이념을 이어오고 있습니다</a:t>
            </a:r>
            <a:r>
              <a:rPr lang="en-US" altLang="ko-KR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r>
              <a:rPr lang="ko-KR" altLang="en-US" sz="1000" dirty="0">
                <a:solidFill>
                  <a:schemeClr val="bg1">
                    <a:lumMod val="75000"/>
                  </a:schemeClr>
                </a:solidFill>
              </a:rPr>
              <a:t>고려제강은 이러한 기업이념의 실현을 통해 고객과 사회에 봉사하고 인류의 행복에 기여하는 기업이 될 것입니다</a:t>
            </a:r>
            <a:r>
              <a:rPr lang="en-US" altLang="ko-KR" sz="1000" dirty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ko-KR" alt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10376" y="3562140"/>
            <a:ext cx="2458238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100" u="sng" dirty="0">
                <a:solidFill>
                  <a:schemeClr val="bg1">
                    <a:lumMod val="75000"/>
                  </a:schemeClr>
                </a:solidFill>
              </a:rPr>
              <a:t>경영방침</a:t>
            </a:r>
            <a:endParaRPr lang="en-US" altLang="ko-KR" sz="1100" u="sng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altLang="ko-KR" sz="900" dirty="0">
              <a:solidFill>
                <a:schemeClr val="bg1"/>
              </a:solidFill>
            </a:endParaRPr>
          </a:p>
          <a:p>
            <a:r>
              <a:rPr lang="ko-KR" altLang="en-US" sz="1400" dirty="0">
                <a:solidFill>
                  <a:schemeClr val="bg1"/>
                </a:solidFill>
              </a:rPr>
              <a:t>세계 최고의 경쟁력</a:t>
            </a:r>
            <a:endParaRPr lang="en-US" altLang="ko-KR" sz="1400" dirty="0">
              <a:solidFill>
                <a:schemeClr val="bg1"/>
              </a:solidFill>
            </a:endParaRPr>
          </a:p>
          <a:p>
            <a:r>
              <a:rPr lang="ko-KR" altLang="en-US" sz="1400" dirty="0">
                <a:solidFill>
                  <a:schemeClr val="bg1"/>
                </a:solidFill>
              </a:rPr>
              <a:t>세계화</a:t>
            </a:r>
            <a:r>
              <a:rPr lang="en-US" altLang="ko-KR" sz="1400" dirty="0">
                <a:solidFill>
                  <a:schemeClr val="bg1"/>
                </a:solidFill>
              </a:rPr>
              <a:t> </a:t>
            </a:r>
          </a:p>
          <a:p>
            <a:r>
              <a:rPr lang="ko-KR" altLang="en-US" sz="1400" dirty="0">
                <a:solidFill>
                  <a:schemeClr val="bg1"/>
                </a:solidFill>
              </a:rPr>
              <a:t>보람찬 직장</a:t>
            </a:r>
            <a:r>
              <a:rPr lang="en-US" altLang="ko-KR" sz="1400" dirty="0">
                <a:solidFill>
                  <a:schemeClr val="bg1"/>
                </a:solidFill>
              </a:rPr>
              <a:t> </a:t>
            </a:r>
          </a:p>
          <a:p>
            <a:r>
              <a:rPr lang="ko-KR" altLang="en-US" sz="1400" dirty="0">
                <a:solidFill>
                  <a:schemeClr val="bg1"/>
                </a:solidFill>
              </a:rPr>
              <a:t>신뢰받는 브랜드</a:t>
            </a:r>
            <a:endParaRPr lang="en-US" altLang="ko-KR" sz="1400" dirty="0">
              <a:solidFill>
                <a:schemeClr val="bg1"/>
              </a:solidFill>
            </a:endParaRPr>
          </a:p>
          <a:p>
            <a:endParaRPr lang="en-US" altLang="ko-KR" sz="900" dirty="0">
              <a:solidFill>
                <a:schemeClr val="bg1"/>
              </a:solidFill>
            </a:endParaRPr>
          </a:p>
          <a:p>
            <a:r>
              <a:rPr lang="ko-KR" altLang="en-US" sz="1000" dirty="0">
                <a:solidFill>
                  <a:schemeClr val="bg1">
                    <a:lumMod val="75000"/>
                  </a:schemeClr>
                </a:solidFill>
              </a:rPr>
              <a:t>끊임없는 기술개발과 원가절감으로 세계 최고의 경쟁력을 확보하고</a:t>
            </a:r>
            <a:r>
              <a:rPr lang="en-US" altLang="ko-KR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ko-KR" altLang="en-US" sz="1000" dirty="0">
                <a:solidFill>
                  <a:schemeClr val="bg1">
                    <a:lumMod val="75000"/>
                  </a:schemeClr>
                </a:solidFill>
              </a:rPr>
              <a:t>글로벌 기업으로의 힘찬 발전을 통해 세계화를 실현합니다</a:t>
            </a:r>
            <a:r>
              <a:rPr lang="en-US" altLang="ko-KR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r>
              <a:rPr lang="ko-KR" altLang="en-US" sz="1000" dirty="0">
                <a:solidFill>
                  <a:schemeClr val="bg1">
                    <a:lumMod val="75000"/>
                  </a:schemeClr>
                </a:solidFill>
              </a:rPr>
              <a:t>또한 희망과 긍지가 가득한 보람찬 직장을 만들어 신뢰받는 브랜드를 창출합니다</a:t>
            </a:r>
            <a:r>
              <a:rPr lang="en-US" altLang="ko-KR" sz="1000" dirty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ko-KR" alt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3209823" y="955485"/>
            <a:ext cx="23759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b="1" dirty="0">
                <a:solidFill>
                  <a:srgbClr val="00295C"/>
                </a:solidFill>
              </a:rPr>
              <a:t>고려제강 주요 생산제품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6065482" y="1279263"/>
            <a:ext cx="2901467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rgbClr val="00295C"/>
                </a:solidFill>
              </a:rPr>
              <a:t>-</a:t>
            </a:r>
            <a:r>
              <a:rPr lang="ko-KR" altLang="en-US" sz="1100" dirty="0">
                <a:solidFill>
                  <a:srgbClr val="00295C"/>
                </a:solidFill>
              </a:rPr>
              <a:t> </a:t>
            </a:r>
            <a:r>
              <a:rPr lang="en-US" altLang="ko-KR" sz="1100" dirty="0">
                <a:solidFill>
                  <a:srgbClr val="00295C"/>
                </a:solidFill>
              </a:rPr>
              <a:t>Wire Rope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rgbClr val="00295C"/>
                </a:solidFill>
              </a:rPr>
              <a:t>-</a:t>
            </a:r>
            <a:r>
              <a:rPr lang="ko-KR" altLang="en-US" sz="1100" dirty="0">
                <a:solidFill>
                  <a:srgbClr val="00295C"/>
                </a:solidFill>
              </a:rPr>
              <a:t> </a:t>
            </a:r>
            <a:r>
              <a:rPr lang="en-US" altLang="ko-KR" sz="1100" dirty="0">
                <a:solidFill>
                  <a:srgbClr val="00295C"/>
                </a:solidFill>
              </a:rPr>
              <a:t>PC Wire &amp; Strand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rgbClr val="00295C"/>
                </a:solidFill>
              </a:rPr>
              <a:t>-</a:t>
            </a:r>
            <a:r>
              <a:rPr lang="ko-KR" altLang="en-US" sz="1100" dirty="0">
                <a:solidFill>
                  <a:srgbClr val="00295C"/>
                </a:solidFill>
              </a:rPr>
              <a:t> </a:t>
            </a:r>
            <a:r>
              <a:rPr lang="en-US" altLang="ko-KR" sz="1100" dirty="0">
                <a:solidFill>
                  <a:srgbClr val="00295C"/>
                </a:solidFill>
              </a:rPr>
              <a:t>Bead Wire / Steel Cord / Hose Wire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rgbClr val="00295C"/>
                </a:solidFill>
              </a:rPr>
              <a:t>-</a:t>
            </a:r>
            <a:r>
              <a:rPr lang="ko-KR" altLang="en-US" sz="1100" dirty="0">
                <a:solidFill>
                  <a:srgbClr val="00295C"/>
                </a:solidFill>
              </a:rPr>
              <a:t> </a:t>
            </a:r>
            <a:r>
              <a:rPr lang="en-US" altLang="ko-KR" sz="1100" dirty="0">
                <a:solidFill>
                  <a:srgbClr val="00295C"/>
                </a:solidFill>
              </a:rPr>
              <a:t>Spring Wire / Flat &amp; Shaped Wire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rgbClr val="00295C"/>
                </a:solidFill>
              </a:rPr>
              <a:t>-</a:t>
            </a:r>
            <a:r>
              <a:rPr lang="ko-KR" altLang="en-US" sz="1100" dirty="0">
                <a:solidFill>
                  <a:srgbClr val="00295C"/>
                </a:solidFill>
              </a:rPr>
              <a:t> </a:t>
            </a:r>
            <a:r>
              <a:rPr lang="en-US" altLang="ko-KR" sz="1100" dirty="0">
                <a:solidFill>
                  <a:srgbClr val="00295C"/>
                </a:solidFill>
              </a:rPr>
              <a:t>Control Cable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rgbClr val="00295C"/>
                </a:solidFill>
              </a:rPr>
              <a:t>-</a:t>
            </a:r>
            <a:r>
              <a:rPr lang="ko-KR" altLang="en-US" sz="1100" dirty="0">
                <a:solidFill>
                  <a:srgbClr val="00295C"/>
                </a:solidFill>
              </a:rPr>
              <a:t> </a:t>
            </a:r>
            <a:r>
              <a:rPr lang="en-US" altLang="ko-KR" sz="1100" dirty="0">
                <a:solidFill>
                  <a:srgbClr val="00295C"/>
                </a:solidFill>
              </a:rPr>
              <a:t>Sawing Wire</a:t>
            </a:r>
          </a:p>
          <a:p>
            <a:pPr>
              <a:lnSpc>
                <a:spcPct val="150000"/>
              </a:lnSpc>
            </a:pPr>
            <a:r>
              <a:rPr lang="en-US" altLang="ko-KR" sz="1100" dirty="0">
                <a:solidFill>
                  <a:srgbClr val="00295C"/>
                </a:solidFill>
              </a:rPr>
              <a:t>-</a:t>
            </a:r>
            <a:r>
              <a:rPr lang="ko-KR" altLang="en-US" sz="1100" dirty="0">
                <a:solidFill>
                  <a:srgbClr val="00295C"/>
                </a:solidFill>
              </a:rPr>
              <a:t> </a:t>
            </a:r>
            <a:r>
              <a:rPr lang="en-US" altLang="ko-KR" sz="1100" dirty="0">
                <a:solidFill>
                  <a:srgbClr val="00295C"/>
                </a:solidFill>
              </a:rPr>
              <a:t>Electrical Wire / Superconducting Wire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6748" y="1411160"/>
            <a:ext cx="1159320" cy="162802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7752" y="1423111"/>
            <a:ext cx="1159582" cy="1628023"/>
          </a:xfrm>
          <a:prstGeom prst="rect">
            <a:avLst/>
          </a:prstGeom>
        </p:spPr>
      </p:pic>
      <p:sp>
        <p:nvSpPr>
          <p:cNvPr id="26" name="직사각형 25"/>
          <p:cNvSpPr/>
          <p:nvPr/>
        </p:nvSpPr>
        <p:spPr>
          <a:xfrm>
            <a:off x="6150606" y="4215736"/>
            <a:ext cx="290146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</a:rPr>
              <a:t>-</a:t>
            </a:r>
            <a:r>
              <a:rPr lang="ko-KR" altLang="en-US" sz="1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</a:rPr>
              <a:t>Renewable Energy &amp; Sustainability 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</a:rPr>
              <a:t>-</a:t>
            </a:r>
            <a:r>
              <a:rPr lang="ko-KR" altLang="en-US" sz="1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</a:rPr>
              <a:t>Lifting &amp; Transportation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</a:rPr>
              <a:t>-</a:t>
            </a:r>
            <a:r>
              <a:rPr lang="ko-KR" altLang="en-US" sz="1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</a:rPr>
              <a:t>Electricity &amp; Communication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</a:rPr>
              <a:t>-</a:t>
            </a:r>
            <a:r>
              <a:rPr lang="ko-KR" altLang="en-US" sz="1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</a:rPr>
              <a:t>Healthcare &amp; Diagnosis 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</a:rPr>
              <a:t>-</a:t>
            </a:r>
            <a:r>
              <a:rPr lang="ko-KR" altLang="en-US" sz="1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</a:rPr>
              <a:t>Machinery &amp; Operation</a:t>
            </a: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</a:rPr>
              <a:t>-</a:t>
            </a:r>
            <a:r>
              <a:rPr lang="ko-KR" altLang="en-US" sz="12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altLang="ko-KR" sz="1200" dirty="0">
                <a:solidFill>
                  <a:schemeClr val="bg2">
                    <a:lumMod val="50000"/>
                  </a:schemeClr>
                </a:solidFill>
              </a:rPr>
              <a:t>Harvest &amp; Protection </a:t>
            </a:r>
          </a:p>
          <a:p>
            <a:pPr>
              <a:lnSpc>
                <a:spcPct val="150000"/>
              </a:lnSpc>
            </a:pPr>
            <a:endParaRPr lang="en-US" altLang="ko-KR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9D086E4-C9BA-42B4-A59B-E30F22B8C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D4D65-D3E9-4D17-82CB-0ABC99377370}" type="slidenum">
              <a:rPr lang="ko-KR" altLang="en-US" smtClean="0"/>
              <a:pPr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08993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직선 연결선[R] 24">
            <a:extLst>
              <a:ext uri="{FF2B5EF4-FFF2-40B4-BE49-F238E27FC236}">
                <a16:creationId xmlns:a16="http://schemas.microsoft.com/office/drawing/2014/main" id="{3B026985-E666-499C-AEF6-0F8E997FDD44}"/>
              </a:ext>
            </a:extLst>
          </p:cNvPr>
          <p:cNvCxnSpPr>
            <a:cxnSpLocks/>
          </p:cNvCxnSpPr>
          <p:nvPr/>
        </p:nvCxnSpPr>
        <p:spPr>
          <a:xfrm>
            <a:off x="2991627" y="3429000"/>
            <a:ext cx="6333348" cy="0"/>
          </a:xfrm>
          <a:prstGeom prst="line">
            <a:avLst/>
          </a:prstGeom>
          <a:ln w="38100">
            <a:solidFill>
              <a:srgbClr val="00295C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[R] 24"/>
          <p:cNvCxnSpPr>
            <a:cxnSpLocks/>
          </p:cNvCxnSpPr>
          <p:nvPr/>
        </p:nvCxnSpPr>
        <p:spPr>
          <a:xfrm>
            <a:off x="-503328" y="3412069"/>
            <a:ext cx="3003234" cy="15628"/>
          </a:xfrm>
          <a:prstGeom prst="line">
            <a:avLst/>
          </a:prstGeom>
          <a:ln w="38100">
            <a:solidFill>
              <a:srgbClr val="B4C7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/>
          <p:cNvSpPr txBox="1"/>
          <p:nvPr/>
        </p:nvSpPr>
        <p:spPr>
          <a:xfrm>
            <a:off x="895350" y="77271"/>
            <a:ext cx="132279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100" b="1" dirty="0">
                <a:solidFill>
                  <a:schemeClr val="bg1"/>
                </a:solidFill>
                <a:latin typeface="Arial Narrow" panose="020B0606020202030204" pitchFamily="34" charset="0"/>
              </a:rPr>
              <a:t>회사 연혁</a:t>
            </a: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6402845" y="4376900"/>
            <a:ext cx="2968858" cy="119519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해외 영업 및 마케팅</a:t>
            </a:r>
            <a:endParaRPr lang="en-US" altLang="ko-KR" sz="13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228600" sx="104000" sy="104000" algn="ctr" rotWithShape="0">
                  <a:schemeClr val="bg1"/>
                </a:outerShdw>
              </a:effectLst>
              <a:latin typeface="Arial Narrow" panose="020B0606020202030204" pitchFamily="34" charset="0"/>
              <a:ea typeface="맑은 고딕" pitchFamily="50" charset="-127"/>
            </a:endParaRPr>
          </a:p>
          <a:p>
            <a:pPr>
              <a:spcBef>
                <a:spcPts val="200"/>
              </a:spcBef>
              <a:defRPr/>
            </a:pP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    - 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전시회 및 컨퍼런스 참여</a:t>
            </a:r>
            <a:endParaRPr lang="en-US" altLang="ko-KR" sz="13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228600" sx="104000" sy="104000" algn="ctr" rotWithShape="0">
                  <a:schemeClr val="bg1"/>
                </a:outerShdw>
              </a:effectLst>
              <a:latin typeface="Arial Narrow" panose="020B0606020202030204" pitchFamily="34" charset="0"/>
              <a:ea typeface="맑은 고딕" pitchFamily="50" charset="-127"/>
            </a:endParaRP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출시</a:t>
            </a: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 </a:t>
            </a:r>
          </a:p>
          <a:p>
            <a:pPr>
              <a:spcBef>
                <a:spcPts val="200"/>
              </a:spcBef>
              <a:defRPr/>
            </a:pP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     - OPTIZEN Alpha (Double-beam)</a:t>
            </a:r>
          </a:p>
          <a:p>
            <a:pPr>
              <a:spcBef>
                <a:spcPts val="200"/>
              </a:spcBef>
              <a:defRPr/>
            </a:pP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     - OPTIZEN </a:t>
            </a:r>
            <a:r>
              <a:rPr lang="en-US" altLang="ko-KR" sz="13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NanoQ</a:t>
            </a: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 Lite (Microvolume)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4412562" y="2989721"/>
            <a:ext cx="929214" cy="929214"/>
            <a:chOff x="771815" y="2810933"/>
            <a:chExt cx="929214" cy="929214"/>
          </a:xfrm>
        </p:grpSpPr>
        <p:sp>
          <p:nvSpPr>
            <p:cNvPr id="4" name="타원 3"/>
            <p:cNvSpPr/>
            <p:nvPr/>
          </p:nvSpPr>
          <p:spPr>
            <a:xfrm>
              <a:off x="856074" y="2895192"/>
              <a:ext cx="760697" cy="760697"/>
            </a:xfrm>
            <a:prstGeom prst="ellipse">
              <a:avLst/>
            </a:prstGeom>
            <a:solidFill>
              <a:srgbClr val="0029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b="1" dirty="0">
                <a:latin typeface="Arial Narrow" panose="020B0606020202030204" pitchFamily="34" charset="0"/>
              </a:endParaRPr>
            </a:p>
          </p:txBody>
        </p:sp>
        <p:sp>
          <p:nvSpPr>
            <p:cNvPr id="26" name="타원 25"/>
            <p:cNvSpPr/>
            <p:nvPr/>
          </p:nvSpPr>
          <p:spPr>
            <a:xfrm>
              <a:off x="771815" y="2810933"/>
              <a:ext cx="929214" cy="929214"/>
            </a:xfrm>
            <a:prstGeom prst="ellipse">
              <a:avLst/>
            </a:prstGeom>
            <a:noFill/>
            <a:ln w="3175">
              <a:solidFill>
                <a:srgbClr val="0029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b="1" dirty="0">
                <a:latin typeface="Arial Narrow" panose="020B0606020202030204" pitchFamily="34" charset="0"/>
              </a:endParaRPr>
            </a:p>
          </p:txBody>
        </p:sp>
        <p:sp>
          <p:nvSpPr>
            <p:cNvPr id="19" name="TextBox 19"/>
            <p:cNvSpPr txBox="1">
              <a:spLocks noChangeArrowheads="1"/>
            </p:cNvSpPr>
            <p:nvPr/>
          </p:nvSpPr>
          <p:spPr bwMode="auto">
            <a:xfrm>
              <a:off x="926081" y="3044708"/>
              <a:ext cx="57900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b="1" dirty="0">
                  <a:solidFill>
                    <a:schemeClr val="bg1"/>
                  </a:solidFill>
                  <a:latin typeface="Arial Narrow" panose="020B0606020202030204" pitchFamily="34" charset="0"/>
                  <a:ea typeface="HY헤드라인M" pitchFamily="18" charset="-127"/>
                </a:rPr>
                <a:t>2017’</a:t>
              </a:r>
            </a:p>
            <a:p>
              <a:r>
                <a:rPr kumimoji="1" lang="en-US" altLang="ko-KR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- </a:t>
              </a:r>
              <a:r>
                <a:rPr lang="en-US" altLang="ko-KR" sz="1200" b="1" dirty="0">
                  <a:solidFill>
                    <a:schemeClr val="bg1"/>
                  </a:solidFill>
                  <a:latin typeface="Arial Narrow" panose="020B0606020202030204" pitchFamily="34" charset="0"/>
                  <a:ea typeface="HY헤드라인M" pitchFamily="18" charset="-127"/>
                </a:rPr>
                <a:t>2018’</a:t>
              </a:r>
              <a:endParaRPr lang="ko-KR" altLang="en-US" sz="1200" b="1" dirty="0">
                <a:solidFill>
                  <a:schemeClr val="bg1"/>
                </a:solidFill>
                <a:latin typeface="Arial Narrow" panose="020B0606020202030204" pitchFamily="34" charset="0"/>
                <a:ea typeface="HY헤드라인M" pitchFamily="18" charset="-127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4863152" y="1386537"/>
            <a:ext cx="114173" cy="808023"/>
          </a:xfrm>
          <a:prstGeom prst="rect">
            <a:avLst/>
          </a:prstGeom>
          <a:solidFill>
            <a:srgbClr val="002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Arial Narrow" panose="020B0606020202030204" pitchFamily="34" charset="0"/>
            </a:endParaRPr>
          </a:p>
        </p:txBody>
      </p:sp>
      <p:grpSp>
        <p:nvGrpSpPr>
          <p:cNvPr id="37" name="그룹 36"/>
          <p:cNvGrpSpPr/>
          <p:nvPr/>
        </p:nvGrpSpPr>
        <p:grpSpPr>
          <a:xfrm>
            <a:off x="2991627" y="2989721"/>
            <a:ext cx="929214" cy="929214"/>
            <a:chOff x="771815" y="2810933"/>
            <a:chExt cx="929214" cy="929214"/>
          </a:xfrm>
        </p:grpSpPr>
        <p:sp>
          <p:nvSpPr>
            <p:cNvPr id="38" name="타원 37"/>
            <p:cNvSpPr/>
            <p:nvPr/>
          </p:nvSpPr>
          <p:spPr>
            <a:xfrm>
              <a:off x="856074" y="2895192"/>
              <a:ext cx="760697" cy="760697"/>
            </a:xfrm>
            <a:prstGeom prst="ellipse">
              <a:avLst/>
            </a:prstGeom>
            <a:solidFill>
              <a:srgbClr val="0029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b="1" dirty="0">
                <a:latin typeface="Arial Narrow" panose="020B0606020202030204" pitchFamily="34" charset="0"/>
              </a:endParaRPr>
            </a:p>
          </p:txBody>
        </p:sp>
        <p:sp>
          <p:nvSpPr>
            <p:cNvPr id="39" name="타원 38"/>
            <p:cNvSpPr/>
            <p:nvPr/>
          </p:nvSpPr>
          <p:spPr>
            <a:xfrm>
              <a:off x="771815" y="2810933"/>
              <a:ext cx="929214" cy="929214"/>
            </a:xfrm>
            <a:prstGeom prst="ellipse">
              <a:avLst/>
            </a:prstGeom>
            <a:noFill/>
            <a:ln w="3175">
              <a:solidFill>
                <a:srgbClr val="0029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b="1" dirty="0">
                <a:latin typeface="Arial Narrow" panose="020B0606020202030204" pitchFamily="34" charset="0"/>
              </a:endParaRPr>
            </a:p>
          </p:txBody>
        </p:sp>
        <p:sp>
          <p:nvSpPr>
            <p:cNvPr id="40" name="TextBox 19"/>
            <p:cNvSpPr txBox="1">
              <a:spLocks noChangeArrowheads="1"/>
            </p:cNvSpPr>
            <p:nvPr/>
          </p:nvSpPr>
          <p:spPr bwMode="auto">
            <a:xfrm>
              <a:off x="926081" y="3044708"/>
              <a:ext cx="57900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b="1" dirty="0">
                  <a:solidFill>
                    <a:schemeClr val="bg1"/>
                  </a:solidFill>
                  <a:latin typeface="Arial Narrow" panose="020B0606020202030204" pitchFamily="34" charset="0"/>
                  <a:ea typeface="HY헤드라인M" pitchFamily="18" charset="-127"/>
                </a:rPr>
                <a:t>2016’</a:t>
              </a:r>
            </a:p>
            <a:p>
              <a:r>
                <a:rPr kumimoji="1" lang="en-US" altLang="ko-KR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- </a:t>
              </a:r>
              <a:r>
                <a:rPr lang="en-US" altLang="ko-KR" sz="1200" b="1" dirty="0">
                  <a:solidFill>
                    <a:schemeClr val="bg1"/>
                  </a:solidFill>
                  <a:latin typeface="Arial Narrow" panose="020B0606020202030204" pitchFamily="34" charset="0"/>
                  <a:ea typeface="HY헤드라인M" pitchFamily="18" charset="-127"/>
                </a:rPr>
                <a:t>2017’</a:t>
              </a:r>
              <a:endParaRPr lang="ko-KR" altLang="en-US" sz="1200" b="1" dirty="0">
                <a:solidFill>
                  <a:schemeClr val="bg1"/>
                </a:solidFill>
                <a:latin typeface="Arial Narrow" panose="020B0606020202030204" pitchFamily="34" charset="0"/>
                <a:ea typeface="HY헤드라인M" pitchFamily="18" charset="-127"/>
              </a:endParaRPr>
            </a:p>
          </p:txBody>
        </p:sp>
      </p:grpSp>
      <p:cxnSp>
        <p:nvCxnSpPr>
          <p:cNvPr id="41" name="직선 연결선[R] 40"/>
          <p:cNvCxnSpPr/>
          <p:nvPr/>
        </p:nvCxnSpPr>
        <p:spPr>
          <a:xfrm flipV="1">
            <a:off x="3449425" y="3918936"/>
            <a:ext cx="4100" cy="1262733"/>
          </a:xfrm>
          <a:prstGeom prst="line">
            <a:avLst/>
          </a:prstGeom>
          <a:ln w="6350">
            <a:solidFill>
              <a:srgbClr val="0029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직사각형 41"/>
          <p:cNvSpPr/>
          <p:nvPr/>
        </p:nvSpPr>
        <p:spPr>
          <a:xfrm>
            <a:off x="3445325" y="4465196"/>
            <a:ext cx="114173" cy="716474"/>
          </a:xfrm>
          <a:prstGeom prst="rect">
            <a:avLst/>
          </a:prstGeom>
          <a:solidFill>
            <a:srgbClr val="002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Arial Narrow" panose="020B0606020202030204" pitchFamily="34" charset="0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2175274" y="1304435"/>
            <a:ext cx="2981082" cy="74379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국내 </a:t>
            </a: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1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위 기업</a:t>
            </a: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 </a:t>
            </a: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60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억 이상의 수익창출</a:t>
            </a:r>
            <a:endParaRPr lang="en-US" altLang="ko-KR" sz="13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228600" sx="104000" sy="104000" algn="ctr" rotWithShape="0">
                  <a:schemeClr val="bg1"/>
                </a:outerShdw>
              </a:effectLst>
              <a:latin typeface="Arial Narrow" panose="020B0606020202030204" pitchFamily="34" charset="0"/>
              <a:ea typeface="맑은 고딕" pitchFamily="50" charset="-127"/>
            </a:endParaRP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7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개의 제품 라인</a:t>
            </a: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(15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개 제품</a:t>
            </a: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)</a:t>
            </a:r>
          </a:p>
        </p:txBody>
      </p:sp>
      <p:cxnSp>
        <p:nvCxnSpPr>
          <p:cNvPr id="47" name="직선 연결선[R] 46"/>
          <p:cNvCxnSpPr>
            <a:cxnSpLocks/>
          </p:cNvCxnSpPr>
          <p:nvPr/>
        </p:nvCxnSpPr>
        <p:spPr>
          <a:xfrm flipV="1">
            <a:off x="2070373" y="1405468"/>
            <a:ext cx="0" cy="1535945"/>
          </a:xfrm>
          <a:prstGeom prst="line">
            <a:avLst/>
          </a:prstGeom>
          <a:ln w="6350">
            <a:solidFill>
              <a:srgbClr val="B4C7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직사각형 47"/>
          <p:cNvSpPr/>
          <p:nvPr/>
        </p:nvSpPr>
        <p:spPr>
          <a:xfrm>
            <a:off x="2066273" y="1386537"/>
            <a:ext cx="114173" cy="808023"/>
          </a:xfrm>
          <a:prstGeom prst="rect">
            <a:avLst/>
          </a:prstGeom>
          <a:solidFill>
            <a:srgbClr val="B4C7E7"/>
          </a:solidFill>
          <a:ln>
            <a:solidFill>
              <a:srgbClr val="B4C7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Arial Narrow" panose="020B0606020202030204" pitchFamily="34" charset="0"/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666359" y="4457554"/>
            <a:ext cx="2786082" cy="96949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메카시스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㈜ 설립</a:t>
            </a: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</a:rPr>
              <a:t>사업분야</a:t>
            </a:r>
            <a:endParaRPr lang="en-US" altLang="ko-KR" sz="13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228600" sx="104000" sy="104000" algn="ctr" rotWithShape="0">
                  <a:schemeClr val="bg1"/>
                </a:outerShdw>
              </a:effectLst>
              <a:latin typeface="Arial Narrow" panose="020B0606020202030204" pitchFamily="34" charset="0"/>
            </a:endParaRPr>
          </a:p>
          <a:p>
            <a:pPr>
              <a:spcBef>
                <a:spcPts val="200"/>
              </a:spcBef>
              <a:defRPr/>
            </a:pP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</a:rPr>
              <a:t>     - UV-Vis Spectrophotometers</a:t>
            </a:r>
          </a:p>
          <a:p>
            <a:pPr>
              <a:spcBef>
                <a:spcPts val="200"/>
              </a:spcBef>
              <a:defRPr/>
            </a:pP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</a:rPr>
              <a:t>     - Applications</a:t>
            </a:r>
          </a:p>
        </p:txBody>
      </p:sp>
      <p:cxnSp>
        <p:nvCxnSpPr>
          <p:cNvPr id="54" name="직선 연결선[R] 53"/>
          <p:cNvCxnSpPr>
            <a:cxnSpLocks/>
          </p:cNvCxnSpPr>
          <p:nvPr/>
        </p:nvCxnSpPr>
        <p:spPr>
          <a:xfrm flipV="1">
            <a:off x="603761" y="3870628"/>
            <a:ext cx="0" cy="1094118"/>
          </a:xfrm>
          <a:prstGeom prst="line">
            <a:avLst/>
          </a:prstGeom>
          <a:ln w="6350">
            <a:solidFill>
              <a:srgbClr val="B4C7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직사각형 54"/>
          <p:cNvSpPr/>
          <p:nvPr/>
        </p:nvSpPr>
        <p:spPr>
          <a:xfrm>
            <a:off x="599662" y="4482863"/>
            <a:ext cx="114166" cy="716640"/>
          </a:xfrm>
          <a:prstGeom prst="rect">
            <a:avLst/>
          </a:prstGeom>
          <a:solidFill>
            <a:srgbClr val="B4C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Arial Narrow" panose="020B0606020202030204" pitchFamily="34" charset="0"/>
            </a:endParaRPr>
          </a:p>
        </p:txBody>
      </p:sp>
      <p:sp>
        <p:nvSpPr>
          <p:cNvPr id="56" name="Rectangle 14"/>
          <p:cNvSpPr>
            <a:spLocks noChangeArrowheads="1"/>
          </p:cNvSpPr>
          <p:nvPr/>
        </p:nvSpPr>
        <p:spPr bwMode="auto">
          <a:xfrm>
            <a:off x="3596525" y="4413382"/>
            <a:ext cx="2737839" cy="74379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sz="1300" b="1" dirty="0" err="1">
                <a:solidFill>
                  <a:srgbClr val="FFC000"/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케이랩</a:t>
            </a:r>
            <a:r>
              <a:rPr lang="ko-KR" altLang="en-US" sz="1300" b="1" dirty="0">
                <a:solidFill>
                  <a:srgbClr val="FFC000"/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㈜ 설립</a:t>
            </a:r>
            <a:endParaRPr lang="en-US" altLang="ko-KR" sz="1300" b="1" dirty="0">
              <a:solidFill>
                <a:srgbClr val="FFC000"/>
              </a:solidFill>
              <a:effectLst>
                <a:outerShdw blurRad="228600" sx="104000" sy="104000" algn="ctr" rotWithShape="0">
                  <a:schemeClr val="bg1"/>
                </a:outerShdw>
              </a:effectLst>
              <a:latin typeface="Arial Narrow" panose="020B0606020202030204" pitchFamily="34" charset="0"/>
              <a:ea typeface="맑은 고딕" pitchFamily="50" charset="-127"/>
            </a:endParaRP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</a:rPr>
              <a:t>메카시스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</a:rPr>
              <a:t>㈜ </a:t>
            </a: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</a:rPr>
              <a:t>&gt; </a:t>
            </a:r>
            <a:r>
              <a:rPr lang="ko-KR" alt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</a:rPr>
              <a:t>케이랩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</a:rPr>
              <a:t>㈜ 기술이전</a:t>
            </a:r>
            <a:endParaRPr lang="en-US" altLang="ko-KR" sz="13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228600" sx="104000" sy="104000" algn="ctr" rotWithShape="0">
                  <a:schemeClr val="bg1"/>
                </a:outerShdw>
              </a:effectLst>
              <a:latin typeface="Arial Narrow" panose="020B0606020202030204" pitchFamily="34" charset="0"/>
            </a:endParaRP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</a:rPr>
              <a:t>기술확장</a:t>
            </a:r>
          </a:p>
        </p:txBody>
      </p:sp>
      <p:grpSp>
        <p:nvGrpSpPr>
          <p:cNvPr id="57" name="그룹 56"/>
          <p:cNvGrpSpPr/>
          <p:nvPr/>
        </p:nvGrpSpPr>
        <p:grpSpPr>
          <a:xfrm>
            <a:off x="5833497" y="2979755"/>
            <a:ext cx="929214" cy="929214"/>
            <a:chOff x="771815" y="2810933"/>
            <a:chExt cx="929214" cy="929214"/>
          </a:xfrm>
        </p:grpSpPr>
        <p:sp>
          <p:nvSpPr>
            <p:cNvPr id="60" name="타원 59"/>
            <p:cNvSpPr/>
            <p:nvPr/>
          </p:nvSpPr>
          <p:spPr>
            <a:xfrm>
              <a:off x="856074" y="2895192"/>
              <a:ext cx="760697" cy="760697"/>
            </a:xfrm>
            <a:prstGeom prst="ellipse">
              <a:avLst/>
            </a:prstGeom>
            <a:solidFill>
              <a:srgbClr val="0029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b="1" dirty="0">
                <a:latin typeface="Arial Narrow" panose="020B0606020202030204" pitchFamily="34" charset="0"/>
              </a:endParaRPr>
            </a:p>
          </p:txBody>
        </p:sp>
        <p:sp>
          <p:nvSpPr>
            <p:cNvPr id="61" name="타원 60"/>
            <p:cNvSpPr/>
            <p:nvPr/>
          </p:nvSpPr>
          <p:spPr>
            <a:xfrm>
              <a:off x="771815" y="2810933"/>
              <a:ext cx="929214" cy="929214"/>
            </a:xfrm>
            <a:prstGeom prst="ellipse">
              <a:avLst/>
            </a:prstGeom>
            <a:noFill/>
            <a:ln w="3175">
              <a:solidFill>
                <a:srgbClr val="0029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b="1" dirty="0">
                <a:latin typeface="Arial Narrow" panose="020B0606020202030204" pitchFamily="34" charset="0"/>
              </a:endParaRPr>
            </a:p>
          </p:txBody>
        </p:sp>
        <p:sp>
          <p:nvSpPr>
            <p:cNvPr id="62" name="TextBox 19"/>
            <p:cNvSpPr txBox="1">
              <a:spLocks noChangeArrowheads="1"/>
            </p:cNvSpPr>
            <p:nvPr/>
          </p:nvSpPr>
          <p:spPr bwMode="auto">
            <a:xfrm>
              <a:off x="926081" y="3136148"/>
              <a:ext cx="57208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b="1" dirty="0">
                  <a:solidFill>
                    <a:schemeClr val="bg1"/>
                  </a:solidFill>
                  <a:latin typeface="Arial Narrow" panose="020B0606020202030204" pitchFamily="34" charset="0"/>
                  <a:ea typeface="HY헤드라인M" pitchFamily="18" charset="-127"/>
                </a:rPr>
                <a:t>2018’ -</a:t>
              </a:r>
            </a:p>
          </p:txBody>
        </p:sp>
      </p:grpSp>
      <p:cxnSp>
        <p:nvCxnSpPr>
          <p:cNvPr id="58" name="직선 연결선[R] 57"/>
          <p:cNvCxnSpPr/>
          <p:nvPr/>
        </p:nvCxnSpPr>
        <p:spPr>
          <a:xfrm flipV="1">
            <a:off x="6302204" y="3908970"/>
            <a:ext cx="0" cy="1055776"/>
          </a:xfrm>
          <a:prstGeom prst="line">
            <a:avLst/>
          </a:prstGeom>
          <a:ln w="6350">
            <a:solidFill>
              <a:srgbClr val="0029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직사각형 58"/>
          <p:cNvSpPr/>
          <p:nvPr/>
        </p:nvSpPr>
        <p:spPr>
          <a:xfrm>
            <a:off x="6298104" y="4482863"/>
            <a:ext cx="114173" cy="583275"/>
          </a:xfrm>
          <a:prstGeom prst="rect">
            <a:avLst/>
          </a:prstGeom>
          <a:solidFill>
            <a:srgbClr val="002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Arial Narrow" panose="020B0606020202030204" pitchFamily="34" charset="0"/>
            </a:endParaRPr>
          </a:p>
        </p:txBody>
      </p:sp>
      <p:cxnSp>
        <p:nvCxnSpPr>
          <p:cNvPr id="65" name="직선 연결선[R] 24">
            <a:extLst>
              <a:ext uri="{FF2B5EF4-FFF2-40B4-BE49-F238E27FC236}">
                <a16:creationId xmlns:a16="http://schemas.microsoft.com/office/drawing/2014/main" id="{682FC6CF-23B1-4326-A6AD-962544C3C0E9}"/>
              </a:ext>
            </a:extLst>
          </p:cNvPr>
          <p:cNvCxnSpPr>
            <a:cxnSpLocks/>
          </p:cNvCxnSpPr>
          <p:nvPr/>
        </p:nvCxnSpPr>
        <p:spPr>
          <a:xfrm>
            <a:off x="2499906" y="3429000"/>
            <a:ext cx="250439" cy="0"/>
          </a:xfrm>
          <a:prstGeom prst="line">
            <a:avLst/>
          </a:prstGeom>
          <a:ln w="38100">
            <a:solidFill>
              <a:srgbClr val="B4C7E7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연결선[R] 24">
            <a:extLst>
              <a:ext uri="{FF2B5EF4-FFF2-40B4-BE49-F238E27FC236}">
                <a16:creationId xmlns:a16="http://schemas.microsoft.com/office/drawing/2014/main" id="{9662B8E0-E5D5-4A83-B598-038A994708D4}"/>
              </a:ext>
            </a:extLst>
          </p:cNvPr>
          <p:cNvCxnSpPr>
            <a:cxnSpLocks/>
          </p:cNvCxnSpPr>
          <p:nvPr/>
        </p:nvCxnSpPr>
        <p:spPr>
          <a:xfrm flipH="1">
            <a:off x="2718981" y="3429000"/>
            <a:ext cx="1291044" cy="0"/>
          </a:xfrm>
          <a:prstGeom prst="line">
            <a:avLst/>
          </a:prstGeom>
          <a:ln w="38100">
            <a:solidFill>
              <a:srgbClr val="00295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14">
            <a:extLst>
              <a:ext uri="{FF2B5EF4-FFF2-40B4-BE49-F238E27FC236}">
                <a16:creationId xmlns:a16="http://schemas.microsoft.com/office/drawing/2014/main" id="{BC05CCD5-8065-47DE-AA85-184189881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5231" y="1320587"/>
            <a:ext cx="3631611" cy="96949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케이랩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㈜ 연구소 및 공장 설립 </a:t>
            </a: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(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대전</a:t>
            </a: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)</a:t>
            </a: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출시</a:t>
            </a:r>
            <a:endParaRPr lang="en-US" altLang="ko-KR" sz="13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228600" sx="104000" sy="104000" algn="ctr" rotWithShape="0">
                  <a:schemeClr val="bg1"/>
                </a:outerShdw>
              </a:effectLst>
              <a:latin typeface="Arial Narrow" panose="020B0606020202030204" pitchFamily="34" charset="0"/>
              <a:ea typeface="맑은 고딕" pitchFamily="50" charset="-127"/>
            </a:endParaRPr>
          </a:p>
          <a:p>
            <a:pPr>
              <a:spcBef>
                <a:spcPts val="200"/>
              </a:spcBef>
              <a:defRPr/>
            </a:pPr>
            <a:r>
              <a:rPr lang="en-US" altLang="ko-KR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    - Single-beam &amp; Portable UV-Vis</a:t>
            </a:r>
          </a:p>
          <a:p>
            <a:pPr marL="171450" indent="-171450">
              <a:spcBef>
                <a:spcPts val="200"/>
              </a:spcBef>
              <a:buFont typeface="Arial" panose="020B0604020202020204" pitchFamily="34" charset="0"/>
              <a:buChar char="•"/>
              <a:defRPr/>
            </a:pP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국내 판매 및 유통 </a:t>
            </a:r>
            <a:r>
              <a:rPr lang="ko-KR" altLang="en-US" sz="1300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네트워트</a:t>
            </a:r>
            <a:r>
              <a:rPr lang="ko-KR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228600" sx="104000" sy="104000" algn="ctr" rotWithShape="0">
                    <a:schemeClr val="bg1"/>
                  </a:outerShdw>
                </a:effectLst>
                <a:latin typeface="Arial Narrow" panose="020B0606020202030204" pitchFamily="34" charset="0"/>
                <a:ea typeface="맑은 고딕" pitchFamily="50" charset="-127"/>
              </a:rPr>
              <a:t> 설정</a:t>
            </a:r>
            <a:endParaRPr lang="en-US" altLang="ko-KR" sz="13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228600" sx="104000" sy="104000" algn="ctr" rotWithShape="0">
                  <a:schemeClr val="bg1"/>
                </a:outerShdw>
              </a:effectLst>
              <a:latin typeface="Arial Narrow" panose="020B0606020202030204" pitchFamily="34" charset="0"/>
              <a:ea typeface="맑은 고딕" pitchFamily="50" charset="-127"/>
            </a:endParaRP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075665E5-529A-48BE-BEC9-036C0D98024E}"/>
              </a:ext>
            </a:extLst>
          </p:cNvPr>
          <p:cNvGrpSpPr/>
          <p:nvPr/>
        </p:nvGrpSpPr>
        <p:grpSpPr>
          <a:xfrm>
            <a:off x="1570692" y="2942351"/>
            <a:ext cx="929214" cy="929214"/>
            <a:chOff x="1586316" y="2942351"/>
            <a:chExt cx="929214" cy="929214"/>
          </a:xfrm>
        </p:grpSpPr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9866819A-E44E-4419-942C-7D83E18E29C5}"/>
                </a:ext>
              </a:extLst>
            </p:cNvPr>
            <p:cNvGrpSpPr/>
            <p:nvPr/>
          </p:nvGrpSpPr>
          <p:grpSpPr>
            <a:xfrm>
              <a:off x="1586316" y="2942351"/>
              <a:ext cx="929214" cy="929214"/>
              <a:chOff x="771815" y="2810933"/>
              <a:chExt cx="929214" cy="929214"/>
            </a:xfrm>
          </p:grpSpPr>
          <p:sp>
            <p:nvSpPr>
              <p:cNvPr id="63" name="타원 62">
                <a:extLst>
                  <a:ext uri="{FF2B5EF4-FFF2-40B4-BE49-F238E27FC236}">
                    <a16:creationId xmlns:a16="http://schemas.microsoft.com/office/drawing/2014/main" id="{631943BF-7B0D-4335-8EB9-BBFAFFD67823}"/>
                  </a:ext>
                </a:extLst>
              </p:cNvPr>
              <p:cNvSpPr/>
              <p:nvPr/>
            </p:nvSpPr>
            <p:spPr>
              <a:xfrm>
                <a:off x="856074" y="2895192"/>
                <a:ext cx="760697" cy="760697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1200" b="1" dirty="0">
                  <a:solidFill>
                    <a:srgbClr val="2B68B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4" name="타원 63">
                <a:extLst>
                  <a:ext uri="{FF2B5EF4-FFF2-40B4-BE49-F238E27FC236}">
                    <a16:creationId xmlns:a16="http://schemas.microsoft.com/office/drawing/2014/main" id="{F2D2C2C0-8231-4F1B-B623-175EC826D22B}"/>
                  </a:ext>
                </a:extLst>
              </p:cNvPr>
              <p:cNvSpPr/>
              <p:nvPr/>
            </p:nvSpPr>
            <p:spPr>
              <a:xfrm>
                <a:off x="771815" y="2810933"/>
                <a:ext cx="929214" cy="929214"/>
              </a:xfrm>
              <a:prstGeom prst="ellipse">
                <a:avLst/>
              </a:prstGeom>
              <a:noFill/>
              <a:ln w="31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dirty="0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72" name="TextBox 19">
              <a:extLst>
                <a:ext uri="{FF2B5EF4-FFF2-40B4-BE49-F238E27FC236}">
                  <a16:creationId xmlns:a16="http://schemas.microsoft.com/office/drawing/2014/main" id="{A7A8A15A-9F81-4C57-92FE-F2C1473D22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8138" y="3181235"/>
              <a:ext cx="57900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b="1" dirty="0">
                  <a:solidFill>
                    <a:schemeClr val="bg1"/>
                  </a:solidFill>
                  <a:latin typeface="Arial Narrow" panose="020B0606020202030204" pitchFamily="34" charset="0"/>
                  <a:ea typeface="HY헤드라인M" pitchFamily="18" charset="-127"/>
                </a:rPr>
                <a:t>2007’</a:t>
              </a:r>
            </a:p>
            <a:p>
              <a:r>
                <a:rPr kumimoji="1" lang="en-US" altLang="ko-KR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- </a:t>
              </a:r>
              <a:r>
                <a:rPr lang="en-US" altLang="ko-KR" sz="1200" b="1" dirty="0">
                  <a:solidFill>
                    <a:schemeClr val="bg1"/>
                  </a:solidFill>
                  <a:latin typeface="Arial Narrow" panose="020B0606020202030204" pitchFamily="34" charset="0"/>
                  <a:ea typeface="HY헤드라인M" pitchFamily="18" charset="-127"/>
                </a:rPr>
                <a:t>2015’</a:t>
              </a:r>
              <a:endParaRPr lang="ko-KR" altLang="en-US" sz="1200" b="1" dirty="0">
                <a:solidFill>
                  <a:schemeClr val="bg1"/>
                </a:solidFill>
                <a:latin typeface="Arial Narrow" panose="020B0606020202030204" pitchFamily="34" charset="0"/>
                <a:ea typeface="HY헤드라인M" pitchFamily="18" charset="-127"/>
              </a:endParaRP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FEBF3F29-3141-46A5-A513-D2003BD3519F}"/>
              </a:ext>
            </a:extLst>
          </p:cNvPr>
          <p:cNvGrpSpPr/>
          <p:nvPr/>
        </p:nvGrpSpPr>
        <p:grpSpPr>
          <a:xfrm>
            <a:off x="149757" y="2934383"/>
            <a:ext cx="929214" cy="929214"/>
            <a:chOff x="149757" y="2934383"/>
            <a:chExt cx="929214" cy="929214"/>
          </a:xfrm>
        </p:grpSpPr>
        <p:grpSp>
          <p:nvGrpSpPr>
            <p:cNvPr id="66" name="그룹 65"/>
            <p:cNvGrpSpPr/>
            <p:nvPr/>
          </p:nvGrpSpPr>
          <p:grpSpPr>
            <a:xfrm>
              <a:off x="149757" y="2934383"/>
              <a:ext cx="929214" cy="929214"/>
              <a:chOff x="771815" y="2810933"/>
              <a:chExt cx="929214" cy="929214"/>
            </a:xfrm>
          </p:grpSpPr>
          <p:sp>
            <p:nvSpPr>
              <p:cNvPr id="73" name="타원 72"/>
              <p:cNvSpPr/>
              <p:nvPr/>
            </p:nvSpPr>
            <p:spPr>
              <a:xfrm>
                <a:off x="856074" y="2895192"/>
                <a:ext cx="760697" cy="760697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sz="1200" b="1" dirty="0">
                  <a:solidFill>
                    <a:srgbClr val="2B68B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74" name="타원 73"/>
              <p:cNvSpPr/>
              <p:nvPr/>
            </p:nvSpPr>
            <p:spPr>
              <a:xfrm>
                <a:off x="771815" y="2810933"/>
                <a:ext cx="929214" cy="929214"/>
              </a:xfrm>
              <a:prstGeom prst="ellipse">
                <a:avLst/>
              </a:prstGeom>
              <a:noFill/>
              <a:ln w="3175">
                <a:solidFill>
                  <a:schemeClr val="accent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R" altLang="en-US" dirty="0"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75" name="TextBox 19">
              <a:extLst>
                <a:ext uri="{FF2B5EF4-FFF2-40B4-BE49-F238E27FC236}">
                  <a16:creationId xmlns:a16="http://schemas.microsoft.com/office/drawing/2014/main" id="{6FE9E351-B119-4A8E-BC52-A09C5357D9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263" y="3181235"/>
              <a:ext cx="57900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1200" b="1" dirty="0">
                  <a:solidFill>
                    <a:schemeClr val="bg1"/>
                  </a:solidFill>
                  <a:latin typeface="Arial Narrow" panose="020B0606020202030204" pitchFamily="34" charset="0"/>
                  <a:ea typeface="HY헤드라인M" pitchFamily="18" charset="-127"/>
                </a:rPr>
                <a:t>2001’</a:t>
              </a:r>
            </a:p>
            <a:p>
              <a:r>
                <a:rPr kumimoji="1" lang="en-US" altLang="ko-KR" sz="1200" b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- </a:t>
              </a:r>
              <a:r>
                <a:rPr lang="en-US" altLang="ko-KR" sz="1200" b="1" dirty="0">
                  <a:solidFill>
                    <a:schemeClr val="bg1"/>
                  </a:solidFill>
                  <a:latin typeface="Arial Narrow" panose="020B0606020202030204" pitchFamily="34" charset="0"/>
                  <a:ea typeface="HY헤드라인M" pitchFamily="18" charset="-127"/>
                </a:rPr>
                <a:t>2007’</a:t>
              </a:r>
              <a:endParaRPr lang="ko-KR" altLang="en-US" sz="1200" b="1" dirty="0">
                <a:solidFill>
                  <a:schemeClr val="bg1"/>
                </a:solidFill>
                <a:latin typeface="Arial Narrow" panose="020B0606020202030204" pitchFamily="34" charset="0"/>
                <a:ea typeface="HY헤드라인M" pitchFamily="18" charset="-127"/>
              </a:endParaRPr>
            </a:p>
          </p:txBody>
        </p:sp>
      </p:grpSp>
      <p:cxnSp>
        <p:nvCxnSpPr>
          <p:cNvPr id="77" name="직선 연결선[R] 40">
            <a:extLst>
              <a:ext uri="{FF2B5EF4-FFF2-40B4-BE49-F238E27FC236}">
                <a16:creationId xmlns:a16="http://schemas.microsoft.com/office/drawing/2014/main" id="{5AA75320-815B-4588-9B6A-55B42E50F93F}"/>
              </a:ext>
            </a:extLst>
          </p:cNvPr>
          <p:cNvCxnSpPr/>
          <p:nvPr/>
        </p:nvCxnSpPr>
        <p:spPr>
          <a:xfrm flipV="1">
            <a:off x="4865159" y="1749232"/>
            <a:ext cx="4100" cy="1262733"/>
          </a:xfrm>
          <a:prstGeom prst="line">
            <a:avLst/>
          </a:prstGeom>
          <a:ln w="6350">
            <a:solidFill>
              <a:srgbClr val="0029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56E31170-DCBC-4735-A507-73BA433E4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D4D65-D3E9-4D17-82CB-0ABC99377370}" type="slidenum">
              <a:rPr lang="ko-KR" altLang="en-US" smtClean="0"/>
              <a:pPr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77234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2227137"/>
            <a:ext cx="9144000" cy="2223125"/>
          </a:xfrm>
          <a:prstGeom prst="rect">
            <a:avLst/>
          </a:prstGeom>
          <a:solidFill>
            <a:srgbClr val="C1CADB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Arial Narrow" panose="020B0606020202030204" pitchFamily="34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895350" y="77271"/>
            <a:ext cx="132279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100" b="1" dirty="0">
                <a:solidFill>
                  <a:schemeClr val="bg1"/>
                </a:solidFill>
                <a:latin typeface="Arial Narrow" panose="020B0606020202030204" pitchFamily="34" charset="0"/>
              </a:rPr>
              <a:t>회사 미션</a:t>
            </a:r>
            <a:endParaRPr lang="en-US" altLang="ko-KR" sz="21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-205513" y="3008407"/>
            <a:ext cx="5965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“</a:t>
            </a:r>
            <a:r>
              <a:rPr lang="ko-KR" altLang="en-US" sz="20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가치성</a:t>
            </a:r>
            <a:r>
              <a:rPr lang="en-US" altLang="ko-K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, </a:t>
            </a:r>
            <a:r>
              <a:rPr lang="ko-KR" alt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신뢰성</a:t>
            </a:r>
            <a:r>
              <a:rPr lang="en-US" altLang="ko-K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, </a:t>
            </a:r>
            <a:r>
              <a:rPr lang="ko-KR" alt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정확성을 확보한 혁신적인</a:t>
            </a:r>
            <a:endParaRPr lang="en-US" altLang="ko-KR" sz="2000" i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ko-KR" altLang="en-US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제품을 제공합니다</a:t>
            </a:r>
            <a:r>
              <a:rPr lang="en-US" altLang="ko-KR" sz="20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</a:rPr>
              <a:t>.”</a:t>
            </a:r>
          </a:p>
        </p:txBody>
      </p:sp>
      <p:sp>
        <p:nvSpPr>
          <p:cNvPr id="32" name="타원 31"/>
          <p:cNvSpPr/>
          <p:nvPr/>
        </p:nvSpPr>
        <p:spPr>
          <a:xfrm>
            <a:off x="5965216" y="1692004"/>
            <a:ext cx="1781269" cy="1781269"/>
          </a:xfrm>
          <a:prstGeom prst="ellipse">
            <a:avLst/>
          </a:prstGeom>
          <a:solidFill>
            <a:srgbClr val="506D96"/>
          </a:solidFill>
          <a:ln>
            <a:noFill/>
          </a:ln>
          <a:effectLst>
            <a:outerShdw blurRad="114300" dist="76200" dir="8100000" sx="99000" sy="99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Arial Narrow" panose="020B0606020202030204" pitchFamily="34" charset="0"/>
            </a:endParaRPr>
          </a:p>
        </p:txBody>
      </p:sp>
      <p:sp>
        <p:nvSpPr>
          <p:cNvPr id="33" name="TextBox 210"/>
          <p:cNvSpPr txBox="1"/>
          <p:nvPr/>
        </p:nvSpPr>
        <p:spPr>
          <a:xfrm>
            <a:off x="6301852" y="235180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b="1" dirty="0" err="1">
                <a:solidFill>
                  <a:schemeClr val="bg1"/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가치성</a:t>
            </a:r>
            <a:endParaRPr lang="en-US" altLang="ko-KR" sz="2400" b="1" dirty="0">
              <a:solidFill>
                <a:schemeClr val="bg1"/>
              </a:solidFill>
              <a:latin typeface="Arial Narrow" panose="020B0606020202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2" name="타원 1"/>
          <p:cNvSpPr/>
          <p:nvPr/>
        </p:nvSpPr>
        <p:spPr>
          <a:xfrm>
            <a:off x="7138898" y="2702549"/>
            <a:ext cx="1781269" cy="1781269"/>
          </a:xfrm>
          <a:prstGeom prst="ellipse">
            <a:avLst/>
          </a:prstGeom>
          <a:solidFill>
            <a:srgbClr val="00295C"/>
          </a:solidFill>
          <a:ln>
            <a:noFill/>
          </a:ln>
          <a:effectLst>
            <a:outerShdw blurRad="114300" dist="76200" dir="8100000" sx="99000" sy="99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Arial Narrow" panose="020B0606020202030204" pitchFamily="34" charset="0"/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7502794" y="336235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b="1" dirty="0">
                <a:solidFill>
                  <a:schemeClr val="bg1"/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신뢰성</a:t>
            </a:r>
            <a:endParaRPr lang="en-US" altLang="ko-KR" sz="2400" b="1" dirty="0">
              <a:solidFill>
                <a:schemeClr val="bg1"/>
              </a:solidFill>
              <a:latin typeface="Arial Narrow" panose="020B0606020202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35" name="타원 34"/>
          <p:cNvSpPr/>
          <p:nvPr/>
        </p:nvSpPr>
        <p:spPr>
          <a:xfrm>
            <a:off x="5554189" y="2988659"/>
            <a:ext cx="1781269" cy="1781269"/>
          </a:xfrm>
          <a:prstGeom prst="ellipse">
            <a:avLst/>
          </a:prstGeom>
          <a:solidFill>
            <a:srgbClr val="C1CADB"/>
          </a:solidFill>
          <a:ln>
            <a:noFill/>
          </a:ln>
          <a:effectLst>
            <a:outerShdw blurRad="114300" dist="76200" dir="8100000" sx="99000" sy="99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latin typeface="Arial Narrow" panose="020B0606020202030204" pitchFamily="34" charset="0"/>
            </a:endParaRPr>
          </a:p>
        </p:txBody>
      </p:sp>
      <p:sp>
        <p:nvSpPr>
          <p:cNvPr id="36" name="TextBox 210"/>
          <p:cNvSpPr txBox="1"/>
          <p:nvPr/>
        </p:nvSpPr>
        <p:spPr>
          <a:xfrm>
            <a:off x="5890825" y="364846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400" b="1" dirty="0">
                <a:solidFill>
                  <a:schemeClr val="bg1"/>
                </a:solidFill>
                <a:latin typeface="Arial Narrow" panose="020B0606020202030204" pitchFamily="34" charset="0"/>
                <a:ea typeface="맑은 고딕" panose="020B0503020000020004" pitchFamily="50" charset="-127"/>
              </a:rPr>
              <a:t>정확성</a:t>
            </a:r>
            <a:endParaRPr lang="en-US" altLang="ko-KR" sz="2400" b="1" dirty="0">
              <a:solidFill>
                <a:schemeClr val="bg1"/>
              </a:solidFill>
              <a:latin typeface="Arial Narrow" panose="020B0606020202030204" pitchFamily="34" charset="0"/>
              <a:ea typeface="맑은 고딕" panose="020B0503020000020004" pitchFamily="50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A00507C4-2344-4BAF-8F3D-55263634F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D4D65-D3E9-4D17-82CB-0ABC99377370}" type="slidenum">
              <a:rPr lang="ko-KR" altLang="en-US" smtClean="0"/>
              <a:pPr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083957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Box 140"/>
          <p:cNvSpPr txBox="1"/>
          <p:nvPr/>
        </p:nvSpPr>
        <p:spPr>
          <a:xfrm>
            <a:off x="895350" y="77271"/>
            <a:ext cx="132279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100" b="1" dirty="0">
                <a:solidFill>
                  <a:schemeClr val="bg1"/>
                </a:solidFill>
                <a:latin typeface="Arial Narrow" panose="020B0606020202030204" pitchFamily="34" charset="0"/>
              </a:rPr>
              <a:t>사업 영역</a:t>
            </a:r>
          </a:p>
        </p:txBody>
      </p:sp>
      <p:sp>
        <p:nvSpPr>
          <p:cNvPr id="2" name="타원 1"/>
          <p:cNvSpPr/>
          <p:nvPr/>
        </p:nvSpPr>
        <p:spPr>
          <a:xfrm>
            <a:off x="3676549" y="2604707"/>
            <a:ext cx="1625600" cy="1625600"/>
          </a:xfrm>
          <a:prstGeom prst="ellipse">
            <a:avLst/>
          </a:prstGeom>
          <a:solidFill>
            <a:srgbClr val="002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56" name="TextBox 210"/>
          <p:cNvSpPr txBox="1"/>
          <p:nvPr/>
        </p:nvSpPr>
        <p:spPr>
          <a:xfrm>
            <a:off x="3861313" y="3113621"/>
            <a:ext cx="12728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>
                <a:solidFill>
                  <a:schemeClr val="bg1"/>
                </a:solidFill>
                <a:ea typeface="맑은 고딕" panose="020B0503020000020004" pitchFamily="50" charset="-127"/>
              </a:rPr>
              <a:t>Application</a:t>
            </a:r>
          </a:p>
          <a:p>
            <a:pPr algn="ctr"/>
            <a:r>
              <a:rPr lang="en-US" altLang="ko-KR" b="1" dirty="0">
                <a:solidFill>
                  <a:schemeClr val="bg1"/>
                </a:solidFill>
                <a:ea typeface="맑은 고딕" panose="020B0503020000020004" pitchFamily="50" charset="-127"/>
              </a:rPr>
              <a:t>Fields</a:t>
            </a:r>
          </a:p>
        </p:txBody>
      </p:sp>
      <p:sp>
        <p:nvSpPr>
          <p:cNvPr id="63" name="타원 62"/>
          <p:cNvSpPr/>
          <p:nvPr/>
        </p:nvSpPr>
        <p:spPr>
          <a:xfrm>
            <a:off x="3148663" y="1628002"/>
            <a:ext cx="900070" cy="900070"/>
          </a:xfrm>
          <a:prstGeom prst="ellipse">
            <a:avLst/>
          </a:prstGeom>
          <a:solidFill>
            <a:srgbClr val="002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80" name="타원 79"/>
          <p:cNvSpPr/>
          <p:nvPr/>
        </p:nvSpPr>
        <p:spPr>
          <a:xfrm>
            <a:off x="2419275" y="2973707"/>
            <a:ext cx="900070" cy="900070"/>
          </a:xfrm>
          <a:prstGeom prst="ellipse">
            <a:avLst/>
          </a:prstGeom>
          <a:solidFill>
            <a:srgbClr val="002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87" name="타원 86"/>
          <p:cNvSpPr/>
          <p:nvPr/>
        </p:nvSpPr>
        <p:spPr>
          <a:xfrm>
            <a:off x="3148663" y="4309235"/>
            <a:ext cx="900070" cy="900070"/>
          </a:xfrm>
          <a:prstGeom prst="ellipse">
            <a:avLst/>
          </a:prstGeom>
          <a:solidFill>
            <a:srgbClr val="002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94" name="타원 93"/>
          <p:cNvSpPr/>
          <p:nvPr/>
        </p:nvSpPr>
        <p:spPr>
          <a:xfrm>
            <a:off x="5659353" y="2932628"/>
            <a:ext cx="900070" cy="900070"/>
          </a:xfrm>
          <a:prstGeom prst="ellipse">
            <a:avLst/>
          </a:prstGeom>
          <a:solidFill>
            <a:srgbClr val="002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101" name="타원 100"/>
          <p:cNvSpPr/>
          <p:nvPr/>
        </p:nvSpPr>
        <p:spPr>
          <a:xfrm>
            <a:off x="4968639" y="1628002"/>
            <a:ext cx="900070" cy="900070"/>
          </a:xfrm>
          <a:prstGeom prst="ellipse">
            <a:avLst/>
          </a:prstGeom>
          <a:solidFill>
            <a:srgbClr val="002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106" name="타원 105"/>
          <p:cNvSpPr/>
          <p:nvPr/>
        </p:nvSpPr>
        <p:spPr>
          <a:xfrm>
            <a:off x="5005523" y="4309235"/>
            <a:ext cx="900070" cy="900070"/>
          </a:xfrm>
          <a:prstGeom prst="ellipse">
            <a:avLst/>
          </a:prstGeom>
          <a:solidFill>
            <a:srgbClr val="0029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  <p:sp>
        <p:nvSpPr>
          <p:cNvPr id="107" name="TextBox 101"/>
          <p:cNvSpPr txBox="1">
            <a:spLocks noChangeArrowheads="1"/>
          </p:cNvSpPr>
          <p:nvPr/>
        </p:nvSpPr>
        <p:spPr bwMode="auto">
          <a:xfrm>
            <a:off x="1458312" y="1720609"/>
            <a:ext cx="1557683" cy="59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b="1" dirty="0">
                <a:solidFill>
                  <a:srgbClr val="00295C"/>
                </a:solidFill>
                <a:latin typeface="Arial Narrow" charset="0"/>
                <a:ea typeface="Arial Narrow" charset="0"/>
                <a:cs typeface="Arial Narrow" charset="0"/>
              </a:rPr>
              <a:t>기초과학</a:t>
            </a:r>
            <a:r>
              <a:rPr lang="en-US" altLang="ko-KR" b="1" dirty="0">
                <a:solidFill>
                  <a:srgbClr val="00295C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</a:p>
          <a:p>
            <a:pPr algn="r" eaLnBrk="1" hangingPunct="1"/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Spectrophotometer</a:t>
            </a:r>
          </a:p>
        </p:txBody>
      </p:sp>
      <p:sp>
        <p:nvSpPr>
          <p:cNvPr id="108" name="TextBox 101"/>
          <p:cNvSpPr txBox="1">
            <a:spLocks noChangeArrowheads="1"/>
          </p:cNvSpPr>
          <p:nvPr/>
        </p:nvSpPr>
        <p:spPr bwMode="auto">
          <a:xfrm>
            <a:off x="480849" y="2981478"/>
            <a:ext cx="1812600" cy="84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tabLst>
                <a:tab pos="0" algn="l"/>
                <a:tab pos="382807" algn="l"/>
                <a:tab pos="766972" algn="l"/>
                <a:tab pos="1151136" algn="l"/>
                <a:tab pos="1535300" algn="l"/>
                <a:tab pos="1919464" algn="l"/>
                <a:tab pos="2303629" algn="l"/>
                <a:tab pos="2687793" algn="l"/>
                <a:tab pos="3071958" algn="l"/>
                <a:tab pos="3456122" algn="l"/>
                <a:tab pos="3840287" algn="l"/>
                <a:tab pos="4224451" algn="l"/>
                <a:tab pos="4608615" algn="l"/>
                <a:tab pos="4992779" algn="l"/>
                <a:tab pos="5376944" algn="l"/>
                <a:tab pos="5761108" algn="l"/>
                <a:tab pos="6145273" algn="l"/>
                <a:tab pos="6529437" algn="l"/>
                <a:tab pos="6913602" algn="l"/>
                <a:tab pos="7297765" algn="l"/>
                <a:tab pos="7681930" algn="l"/>
              </a:tabLst>
              <a:defRPr/>
            </a:pPr>
            <a:r>
              <a:rPr lang="ko-KR" altLang="en-US" b="1" dirty="0">
                <a:solidFill>
                  <a:srgbClr val="00295C"/>
                </a:solidFill>
                <a:latin typeface="Arial Narrow" charset="0"/>
                <a:ea typeface="Arial Narrow" charset="0"/>
                <a:cs typeface="Arial Narrow" charset="0"/>
              </a:rPr>
              <a:t>환경</a:t>
            </a:r>
            <a:endParaRPr lang="en-US" altLang="ko-KR" b="1" dirty="0">
              <a:solidFill>
                <a:srgbClr val="00295C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algn="r">
              <a:tabLst>
                <a:tab pos="0" algn="l"/>
                <a:tab pos="382807" algn="l"/>
                <a:tab pos="766972" algn="l"/>
                <a:tab pos="1151136" algn="l"/>
                <a:tab pos="1535300" algn="l"/>
                <a:tab pos="1919464" algn="l"/>
                <a:tab pos="2303629" algn="l"/>
                <a:tab pos="2687793" algn="l"/>
                <a:tab pos="3071958" algn="l"/>
                <a:tab pos="3456122" algn="l"/>
                <a:tab pos="3840287" algn="l"/>
                <a:tab pos="4224451" algn="l"/>
                <a:tab pos="4608615" algn="l"/>
                <a:tab pos="4992779" algn="l"/>
                <a:tab pos="5376944" algn="l"/>
                <a:tab pos="5761108" algn="l"/>
                <a:tab pos="6145273" algn="l"/>
                <a:tab pos="6529437" algn="l"/>
                <a:tab pos="6913602" algn="l"/>
                <a:tab pos="7297765" algn="l"/>
                <a:tab pos="7681930" algn="l"/>
              </a:tabLst>
              <a:defRPr/>
            </a:pPr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Water Quality Analyzer</a:t>
            </a:r>
          </a:p>
          <a:p>
            <a:pPr algn="r">
              <a:tabLst>
                <a:tab pos="0" algn="l"/>
                <a:tab pos="382807" algn="l"/>
                <a:tab pos="766972" algn="l"/>
                <a:tab pos="1151136" algn="l"/>
                <a:tab pos="1535300" algn="l"/>
                <a:tab pos="1919464" algn="l"/>
                <a:tab pos="2303629" algn="l"/>
                <a:tab pos="2687793" algn="l"/>
                <a:tab pos="3071958" algn="l"/>
                <a:tab pos="3456122" algn="l"/>
                <a:tab pos="3840287" algn="l"/>
                <a:tab pos="4224451" algn="l"/>
                <a:tab pos="4608615" algn="l"/>
                <a:tab pos="4992779" algn="l"/>
                <a:tab pos="5376944" algn="l"/>
                <a:tab pos="5761108" algn="l"/>
                <a:tab pos="6145273" algn="l"/>
                <a:tab pos="6529437" algn="l"/>
                <a:tab pos="6913602" algn="l"/>
                <a:tab pos="7297765" algn="l"/>
                <a:tab pos="7681930" algn="l"/>
              </a:tabLst>
              <a:defRPr/>
            </a:pPr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Soil Analyzer</a:t>
            </a:r>
          </a:p>
        </p:txBody>
      </p:sp>
      <p:sp>
        <p:nvSpPr>
          <p:cNvPr id="109" name="TextBox 101"/>
          <p:cNvSpPr txBox="1">
            <a:spLocks noChangeArrowheads="1"/>
          </p:cNvSpPr>
          <p:nvPr/>
        </p:nvSpPr>
        <p:spPr bwMode="auto">
          <a:xfrm>
            <a:off x="1458312" y="4459981"/>
            <a:ext cx="1570564" cy="59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tabLst>
                <a:tab pos="0" algn="l"/>
                <a:tab pos="382807" algn="l"/>
                <a:tab pos="766972" algn="l"/>
                <a:tab pos="1151136" algn="l"/>
                <a:tab pos="1535300" algn="l"/>
                <a:tab pos="1919464" algn="l"/>
                <a:tab pos="2303629" algn="l"/>
                <a:tab pos="2687793" algn="l"/>
                <a:tab pos="3071958" algn="l"/>
                <a:tab pos="3456122" algn="l"/>
                <a:tab pos="3840287" algn="l"/>
                <a:tab pos="4224451" algn="l"/>
                <a:tab pos="4608615" algn="l"/>
                <a:tab pos="4992779" algn="l"/>
                <a:tab pos="5376944" algn="l"/>
                <a:tab pos="5761108" algn="l"/>
                <a:tab pos="6145273" algn="l"/>
                <a:tab pos="6529437" algn="l"/>
                <a:tab pos="6913602" algn="l"/>
                <a:tab pos="7297765" algn="l"/>
                <a:tab pos="7681930" algn="l"/>
              </a:tabLst>
              <a:defRPr/>
            </a:pPr>
            <a:r>
              <a:rPr lang="ko-KR" altLang="en-US" b="1" dirty="0">
                <a:solidFill>
                  <a:srgbClr val="00295C"/>
                </a:solidFill>
                <a:latin typeface="Arial Narrow" charset="0"/>
                <a:ea typeface="Arial Narrow" charset="0"/>
                <a:cs typeface="Arial Narrow" charset="0"/>
              </a:rPr>
              <a:t>생물학</a:t>
            </a:r>
            <a:endParaRPr lang="en-US" altLang="ko-KR" b="1" dirty="0">
              <a:solidFill>
                <a:srgbClr val="00295C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 algn="r">
              <a:tabLst>
                <a:tab pos="0" algn="l"/>
                <a:tab pos="382807" algn="l"/>
                <a:tab pos="766972" algn="l"/>
                <a:tab pos="1151136" algn="l"/>
                <a:tab pos="1535300" algn="l"/>
                <a:tab pos="1919464" algn="l"/>
                <a:tab pos="2303629" algn="l"/>
                <a:tab pos="2687793" algn="l"/>
                <a:tab pos="3071958" algn="l"/>
                <a:tab pos="3456122" algn="l"/>
                <a:tab pos="3840287" algn="l"/>
                <a:tab pos="4224451" algn="l"/>
                <a:tab pos="4608615" algn="l"/>
                <a:tab pos="4992779" algn="l"/>
                <a:tab pos="5376944" algn="l"/>
                <a:tab pos="5761108" algn="l"/>
                <a:tab pos="6145273" algn="l"/>
                <a:tab pos="6529437" algn="l"/>
                <a:tab pos="6913602" algn="l"/>
                <a:tab pos="7297765" algn="l"/>
                <a:tab pos="7681930" algn="l"/>
              </a:tabLst>
              <a:defRPr/>
            </a:pPr>
            <a:r>
              <a:rPr lang="en-US" altLang="ko-K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Nanobiometer</a:t>
            </a:r>
            <a:endParaRPr lang="en-US" altLang="ko-KR" sz="1600" dirty="0">
              <a:solidFill>
                <a:schemeClr val="tx1">
                  <a:lumMod val="65000"/>
                  <a:lumOff val="3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0" name="TextBox 101"/>
          <p:cNvSpPr txBox="1">
            <a:spLocks noChangeArrowheads="1"/>
          </p:cNvSpPr>
          <p:nvPr/>
        </p:nvSpPr>
        <p:spPr bwMode="auto">
          <a:xfrm>
            <a:off x="6016125" y="1627890"/>
            <a:ext cx="2111000" cy="84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0" algn="l"/>
                <a:tab pos="382807" algn="l"/>
                <a:tab pos="766972" algn="l"/>
                <a:tab pos="1151136" algn="l"/>
                <a:tab pos="1535300" algn="l"/>
                <a:tab pos="1919464" algn="l"/>
                <a:tab pos="2303629" algn="l"/>
                <a:tab pos="2687793" algn="l"/>
                <a:tab pos="3071958" algn="l"/>
                <a:tab pos="3456122" algn="l"/>
                <a:tab pos="3840287" algn="l"/>
                <a:tab pos="4224451" algn="l"/>
                <a:tab pos="4608615" algn="l"/>
                <a:tab pos="4992779" algn="l"/>
                <a:tab pos="5376944" algn="l"/>
                <a:tab pos="5761108" algn="l"/>
                <a:tab pos="6145273" algn="l"/>
                <a:tab pos="6529437" algn="l"/>
                <a:tab pos="6913602" algn="l"/>
                <a:tab pos="7297765" algn="l"/>
                <a:tab pos="7681930" algn="l"/>
              </a:tabLst>
              <a:defRPr/>
            </a:pPr>
            <a:r>
              <a:rPr lang="ko-KR" altLang="en-US" b="1" dirty="0">
                <a:solidFill>
                  <a:srgbClr val="114B77"/>
                </a:solidFill>
                <a:latin typeface="Arial Narrow" charset="0"/>
                <a:ea typeface="Arial Narrow" charset="0"/>
                <a:cs typeface="Arial Narrow" charset="0"/>
              </a:rPr>
              <a:t>의료</a:t>
            </a:r>
            <a:endParaRPr lang="en-US" altLang="ko-KR" b="1" dirty="0">
              <a:solidFill>
                <a:srgbClr val="114B77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>
              <a:tabLst>
                <a:tab pos="0" algn="l"/>
                <a:tab pos="382807" algn="l"/>
                <a:tab pos="766972" algn="l"/>
                <a:tab pos="1151136" algn="l"/>
                <a:tab pos="1535300" algn="l"/>
                <a:tab pos="1919464" algn="l"/>
                <a:tab pos="2303629" algn="l"/>
                <a:tab pos="2687793" algn="l"/>
                <a:tab pos="3071958" algn="l"/>
                <a:tab pos="3456122" algn="l"/>
                <a:tab pos="3840287" algn="l"/>
                <a:tab pos="4224451" algn="l"/>
                <a:tab pos="4608615" algn="l"/>
                <a:tab pos="4992779" algn="l"/>
                <a:tab pos="5376944" algn="l"/>
                <a:tab pos="5761108" algn="l"/>
                <a:tab pos="6145273" algn="l"/>
                <a:tab pos="6529437" algn="l"/>
                <a:tab pos="6913602" algn="l"/>
                <a:tab pos="7297765" algn="l"/>
                <a:tab pos="7681930" algn="l"/>
              </a:tabLst>
              <a:defRPr/>
            </a:pPr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Clinical Chemistry Analyzer </a:t>
            </a:r>
          </a:p>
          <a:p>
            <a:pPr>
              <a:tabLst>
                <a:tab pos="0" algn="l"/>
                <a:tab pos="382807" algn="l"/>
                <a:tab pos="766972" algn="l"/>
                <a:tab pos="1151136" algn="l"/>
                <a:tab pos="1535300" algn="l"/>
                <a:tab pos="1919464" algn="l"/>
                <a:tab pos="2303629" algn="l"/>
                <a:tab pos="2687793" algn="l"/>
                <a:tab pos="3071958" algn="l"/>
                <a:tab pos="3456122" algn="l"/>
                <a:tab pos="3840287" algn="l"/>
                <a:tab pos="4224451" algn="l"/>
                <a:tab pos="4608615" algn="l"/>
                <a:tab pos="4992779" algn="l"/>
                <a:tab pos="5376944" algn="l"/>
                <a:tab pos="5761108" algn="l"/>
                <a:tab pos="6145273" algn="l"/>
                <a:tab pos="6529437" algn="l"/>
                <a:tab pos="6913602" algn="l"/>
                <a:tab pos="7297765" algn="l"/>
                <a:tab pos="7681930" algn="l"/>
              </a:tabLst>
              <a:defRPr/>
            </a:pPr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Urine Analyzer</a:t>
            </a:r>
          </a:p>
        </p:txBody>
      </p:sp>
      <p:sp>
        <p:nvSpPr>
          <p:cNvPr id="111" name="TextBox 101"/>
          <p:cNvSpPr txBox="1">
            <a:spLocks noChangeArrowheads="1"/>
          </p:cNvSpPr>
          <p:nvPr/>
        </p:nvSpPr>
        <p:spPr bwMode="auto">
          <a:xfrm>
            <a:off x="6637345" y="3056897"/>
            <a:ext cx="1860677" cy="59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0" algn="l"/>
                <a:tab pos="382807" algn="l"/>
                <a:tab pos="766972" algn="l"/>
                <a:tab pos="1151136" algn="l"/>
                <a:tab pos="1535300" algn="l"/>
                <a:tab pos="1919464" algn="l"/>
                <a:tab pos="2303629" algn="l"/>
                <a:tab pos="2687793" algn="l"/>
                <a:tab pos="3071958" algn="l"/>
                <a:tab pos="3456122" algn="l"/>
                <a:tab pos="3840287" algn="l"/>
                <a:tab pos="4224451" algn="l"/>
                <a:tab pos="4608615" algn="l"/>
                <a:tab pos="4992779" algn="l"/>
                <a:tab pos="5376944" algn="l"/>
                <a:tab pos="5761108" algn="l"/>
                <a:tab pos="6145273" algn="l"/>
                <a:tab pos="6529437" algn="l"/>
                <a:tab pos="6913602" algn="l"/>
                <a:tab pos="7297765" algn="l"/>
                <a:tab pos="7681930" algn="l"/>
              </a:tabLst>
              <a:defRPr/>
            </a:pPr>
            <a:r>
              <a:rPr lang="ko-KR" altLang="en-US" b="1" dirty="0">
                <a:solidFill>
                  <a:srgbClr val="114B77"/>
                </a:solidFill>
                <a:latin typeface="Arial Narrow" charset="0"/>
                <a:ea typeface="Arial Narrow" charset="0"/>
                <a:cs typeface="Arial Narrow" charset="0"/>
              </a:rPr>
              <a:t>식품</a:t>
            </a:r>
            <a:endParaRPr lang="en-US" altLang="ko-KR" b="1" dirty="0">
              <a:solidFill>
                <a:srgbClr val="114B77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>
              <a:tabLst>
                <a:tab pos="0" algn="l"/>
                <a:tab pos="382807" algn="l"/>
                <a:tab pos="766972" algn="l"/>
                <a:tab pos="1151136" algn="l"/>
                <a:tab pos="1535300" algn="l"/>
                <a:tab pos="1919464" algn="l"/>
                <a:tab pos="2303629" algn="l"/>
                <a:tab pos="2687793" algn="l"/>
                <a:tab pos="3071958" algn="l"/>
                <a:tab pos="3456122" algn="l"/>
                <a:tab pos="3840287" algn="l"/>
                <a:tab pos="4224451" algn="l"/>
                <a:tab pos="4608615" algn="l"/>
                <a:tab pos="4992779" algn="l"/>
                <a:tab pos="5376944" algn="l"/>
                <a:tab pos="5761108" algn="l"/>
                <a:tab pos="6145273" algn="l"/>
                <a:tab pos="6529437" algn="l"/>
                <a:tab pos="6913602" algn="l"/>
                <a:tab pos="7297765" algn="l"/>
                <a:tab pos="7681930" algn="l"/>
              </a:tabLst>
              <a:defRPr/>
            </a:pPr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Agrochemical Detector</a:t>
            </a:r>
          </a:p>
        </p:txBody>
      </p:sp>
      <p:sp>
        <p:nvSpPr>
          <p:cNvPr id="112" name="TextBox 101"/>
          <p:cNvSpPr txBox="1">
            <a:spLocks noChangeArrowheads="1"/>
          </p:cNvSpPr>
          <p:nvPr/>
        </p:nvSpPr>
        <p:spPr bwMode="auto">
          <a:xfrm>
            <a:off x="5995162" y="4469171"/>
            <a:ext cx="2016406" cy="59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0" algn="l"/>
                <a:tab pos="382807" algn="l"/>
                <a:tab pos="766972" algn="l"/>
                <a:tab pos="1151136" algn="l"/>
                <a:tab pos="1535300" algn="l"/>
                <a:tab pos="1919464" algn="l"/>
                <a:tab pos="2303629" algn="l"/>
                <a:tab pos="2687793" algn="l"/>
                <a:tab pos="3071958" algn="l"/>
                <a:tab pos="3456122" algn="l"/>
                <a:tab pos="3840287" algn="l"/>
                <a:tab pos="4224451" algn="l"/>
                <a:tab pos="4608615" algn="l"/>
                <a:tab pos="4992779" algn="l"/>
                <a:tab pos="5376944" algn="l"/>
                <a:tab pos="5761108" algn="l"/>
                <a:tab pos="6145273" algn="l"/>
                <a:tab pos="6529437" algn="l"/>
                <a:tab pos="6913602" algn="l"/>
                <a:tab pos="7297765" algn="l"/>
                <a:tab pos="7681930" algn="l"/>
              </a:tabLst>
              <a:defRPr/>
            </a:pPr>
            <a:r>
              <a:rPr lang="ko-KR" altLang="en-US" b="1" dirty="0">
                <a:solidFill>
                  <a:srgbClr val="114B77"/>
                </a:solidFill>
                <a:latin typeface="Arial Narrow" charset="0"/>
                <a:ea typeface="Arial Narrow" charset="0"/>
                <a:cs typeface="Arial Narrow" charset="0"/>
              </a:rPr>
              <a:t>전기</a:t>
            </a:r>
            <a:r>
              <a:rPr lang="en-US" altLang="ko-KR" b="1" dirty="0">
                <a:solidFill>
                  <a:srgbClr val="114B77"/>
                </a:solidFill>
                <a:latin typeface="맑은 고딕" panose="020B0503020000020004" pitchFamily="50" charset="-127"/>
                <a:cs typeface="Arial Narrow" charset="0"/>
              </a:rPr>
              <a:t>·</a:t>
            </a:r>
            <a:r>
              <a:rPr lang="ko-KR" altLang="en-US" b="1" dirty="0">
                <a:solidFill>
                  <a:srgbClr val="114B77"/>
                </a:solidFill>
                <a:latin typeface="Arial Narrow" charset="0"/>
                <a:ea typeface="Arial Narrow" charset="0"/>
                <a:cs typeface="Arial Narrow" charset="0"/>
              </a:rPr>
              <a:t>전자 산업</a:t>
            </a:r>
            <a:endParaRPr lang="en-US" altLang="ko-KR" b="1" dirty="0">
              <a:solidFill>
                <a:srgbClr val="114B77"/>
              </a:solidFill>
              <a:latin typeface="Arial Narrow" charset="0"/>
              <a:ea typeface="Arial Narrow" charset="0"/>
              <a:cs typeface="Arial Narrow" charset="0"/>
            </a:endParaRPr>
          </a:p>
          <a:p>
            <a:pPr>
              <a:tabLst>
                <a:tab pos="0" algn="l"/>
                <a:tab pos="382807" algn="l"/>
                <a:tab pos="766972" algn="l"/>
                <a:tab pos="1151136" algn="l"/>
                <a:tab pos="1535300" algn="l"/>
                <a:tab pos="1919464" algn="l"/>
                <a:tab pos="2303629" algn="l"/>
                <a:tab pos="2687793" algn="l"/>
                <a:tab pos="3071958" algn="l"/>
                <a:tab pos="3456122" algn="l"/>
                <a:tab pos="3840287" algn="l"/>
                <a:tab pos="4224451" algn="l"/>
                <a:tab pos="4608615" algn="l"/>
                <a:tab pos="4992779" algn="l"/>
                <a:tab pos="5376944" algn="l"/>
                <a:tab pos="5761108" algn="l"/>
                <a:tab pos="6145273" algn="l"/>
                <a:tab pos="6529437" algn="l"/>
                <a:tab pos="6913602" algn="l"/>
                <a:tab pos="7297765" algn="l"/>
                <a:tab pos="7681930" algn="l"/>
              </a:tabLst>
              <a:defRPr/>
            </a:pPr>
            <a:r>
              <a:rPr lang="en-US" altLang="ko-K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Hexa-chrome Analyzer</a:t>
            </a:r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90934" y="1670273"/>
            <a:ext cx="815528" cy="815528"/>
          </a:xfrm>
          <a:custGeom>
            <a:avLst/>
            <a:gdLst>
              <a:gd name="connsiteX0" fmla="*/ 407764 w 815528"/>
              <a:gd name="connsiteY0" fmla="*/ 0 h 815528"/>
              <a:gd name="connsiteX1" fmla="*/ 815528 w 815528"/>
              <a:gd name="connsiteY1" fmla="*/ 407764 h 815528"/>
              <a:gd name="connsiteX2" fmla="*/ 407764 w 815528"/>
              <a:gd name="connsiteY2" fmla="*/ 815528 h 815528"/>
              <a:gd name="connsiteX3" fmla="*/ 0 w 815528"/>
              <a:gd name="connsiteY3" fmla="*/ 407764 h 815528"/>
              <a:gd name="connsiteX4" fmla="*/ 407764 w 815528"/>
              <a:gd name="connsiteY4" fmla="*/ 0 h 81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528" h="815528">
                <a:moveTo>
                  <a:pt x="407764" y="0"/>
                </a:moveTo>
                <a:cubicBezTo>
                  <a:pt x="632966" y="0"/>
                  <a:pt x="815528" y="182562"/>
                  <a:pt x="815528" y="407764"/>
                </a:cubicBezTo>
                <a:cubicBezTo>
                  <a:pt x="815528" y="632966"/>
                  <a:pt x="632966" y="815528"/>
                  <a:pt x="407764" y="815528"/>
                </a:cubicBezTo>
                <a:cubicBezTo>
                  <a:pt x="182562" y="815528"/>
                  <a:pt x="0" y="632966"/>
                  <a:pt x="0" y="407764"/>
                </a:cubicBezTo>
                <a:cubicBezTo>
                  <a:pt x="0" y="182562"/>
                  <a:pt x="182562" y="0"/>
                  <a:pt x="407764" y="0"/>
                </a:cubicBezTo>
                <a:close/>
              </a:path>
            </a:pathLst>
          </a:custGeom>
        </p:spPr>
      </p:pic>
      <p:pic>
        <p:nvPicPr>
          <p:cNvPr id="46" name="그림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61546" y="3015978"/>
            <a:ext cx="815528" cy="815528"/>
          </a:xfrm>
          <a:custGeom>
            <a:avLst/>
            <a:gdLst>
              <a:gd name="connsiteX0" fmla="*/ 407764 w 815528"/>
              <a:gd name="connsiteY0" fmla="*/ 0 h 815528"/>
              <a:gd name="connsiteX1" fmla="*/ 815528 w 815528"/>
              <a:gd name="connsiteY1" fmla="*/ 407764 h 815528"/>
              <a:gd name="connsiteX2" fmla="*/ 407764 w 815528"/>
              <a:gd name="connsiteY2" fmla="*/ 815528 h 815528"/>
              <a:gd name="connsiteX3" fmla="*/ 0 w 815528"/>
              <a:gd name="connsiteY3" fmla="*/ 407764 h 815528"/>
              <a:gd name="connsiteX4" fmla="*/ 407764 w 815528"/>
              <a:gd name="connsiteY4" fmla="*/ 0 h 81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528" h="815528">
                <a:moveTo>
                  <a:pt x="407764" y="0"/>
                </a:moveTo>
                <a:cubicBezTo>
                  <a:pt x="632966" y="0"/>
                  <a:pt x="815528" y="182562"/>
                  <a:pt x="815528" y="407764"/>
                </a:cubicBezTo>
                <a:cubicBezTo>
                  <a:pt x="815528" y="632966"/>
                  <a:pt x="632966" y="815528"/>
                  <a:pt x="407764" y="815528"/>
                </a:cubicBezTo>
                <a:cubicBezTo>
                  <a:pt x="182562" y="815528"/>
                  <a:pt x="0" y="632966"/>
                  <a:pt x="0" y="407764"/>
                </a:cubicBezTo>
                <a:cubicBezTo>
                  <a:pt x="0" y="182562"/>
                  <a:pt x="182562" y="0"/>
                  <a:pt x="407764" y="0"/>
                </a:cubicBezTo>
                <a:close/>
              </a:path>
            </a:pathLst>
          </a:custGeom>
        </p:spPr>
      </p:pic>
      <p:pic>
        <p:nvPicPr>
          <p:cNvPr id="49" name="그림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90934" y="4351506"/>
            <a:ext cx="815528" cy="815528"/>
          </a:xfrm>
          <a:custGeom>
            <a:avLst/>
            <a:gdLst>
              <a:gd name="connsiteX0" fmla="*/ 407764 w 815528"/>
              <a:gd name="connsiteY0" fmla="*/ 0 h 815528"/>
              <a:gd name="connsiteX1" fmla="*/ 815528 w 815528"/>
              <a:gd name="connsiteY1" fmla="*/ 407764 h 815528"/>
              <a:gd name="connsiteX2" fmla="*/ 407764 w 815528"/>
              <a:gd name="connsiteY2" fmla="*/ 815528 h 815528"/>
              <a:gd name="connsiteX3" fmla="*/ 0 w 815528"/>
              <a:gd name="connsiteY3" fmla="*/ 407764 h 815528"/>
              <a:gd name="connsiteX4" fmla="*/ 407764 w 815528"/>
              <a:gd name="connsiteY4" fmla="*/ 0 h 81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528" h="815528">
                <a:moveTo>
                  <a:pt x="407764" y="0"/>
                </a:moveTo>
                <a:cubicBezTo>
                  <a:pt x="632966" y="0"/>
                  <a:pt x="815528" y="182562"/>
                  <a:pt x="815528" y="407764"/>
                </a:cubicBezTo>
                <a:cubicBezTo>
                  <a:pt x="815528" y="632966"/>
                  <a:pt x="632966" y="815528"/>
                  <a:pt x="407764" y="815528"/>
                </a:cubicBezTo>
                <a:cubicBezTo>
                  <a:pt x="182562" y="815528"/>
                  <a:pt x="0" y="632966"/>
                  <a:pt x="0" y="407764"/>
                </a:cubicBezTo>
                <a:cubicBezTo>
                  <a:pt x="0" y="182562"/>
                  <a:pt x="182562" y="0"/>
                  <a:pt x="407764" y="0"/>
                </a:cubicBezTo>
                <a:close/>
              </a:path>
            </a:pathLst>
          </a:custGeom>
        </p:spPr>
      </p:pic>
      <p:pic>
        <p:nvPicPr>
          <p:cNvPr id="52" name="그림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10910" y="1670273"/>
            <a:ext cx="815528" cy="815528"/>
          </a:xfrm>
          <a:custGeom>
            <a:avLst/>
            <a:gdLst>
              <a:gd name="connsiteX0" fmla="*/ 407764 w 815528"/>
              <a:gd name="connsiteY0" fmla="*/ 0 h 815528"/>
              <a:gd name="connsiteX1" fmla="*/ 815528 w 815528"/>
              <a:gd name="connsiteY1" fmla="*/ 407764 h 815528"/>
              <a:gd name="connsiteX2" fmla="*/ 407764 w 815528"/>
              <a:gd name="connsiteY2" fmla="*/ 815528 h 815528"/>
              <a:gd name="connsiteX3" fmla="*/ 0 w 815528"/>
              <a:gd name="connsiteY3" fmla="*/ 407764 h 815528"/>
              <a:gd name="connsiteX4" fmla="*/ 407764 w 815528"/>
              <a:gd name="connsiteY4" fmla="*/ 0 h 81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528" h="815528">
                <a:moveTo>
                  <a:pt x="407764" y="0"/>
                </a:moveTo>
                <a:cubicBezTo>
                  <a:pt x="632966" y="0"/>
                  <a:pt x="815528" y="182562"/>
                  <a:pt x="815528" y="407764"/>
                </a:cubicBezTo>
                <a:cubicBezTo>
                  <a:pt x="815528" y="632966"/>
                  <a:pt x="632966" y="815528"/>
                  <a:pt x="407764" y="815528"/>
                </a:cubicBezTo>
                <a:cubicBezTo>
                  <a:pt x="182562" y="815528"/>
                  <a:pt x="0" y="632966"/>
                  <a:pt x="0" y="407764"/>
                </a:cubicBezTo>
                <a:cubicBezTo>
                  <a:pt x="0" y="182562"/>
                  <a:pt x="182562" y="0"/>
                  <a:pt x="407764" y="0"/>
                </a:cubicBezTo>
                <a:close/>
              </a:path>
            </a:pathLst>
          </a:custGeom>
        </p:spPr>
      </p:pic>
      <p:pic>
        <p:nvPicPr>
          <p:cNvPr id="55" name="그림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01624" y="2976706"/>
            <a:ext cx="815528" cy="811914"/>
          </a:xfrm>
          <a:custGeom>
            <a:avLst/>
            <a:gdLst>
              <a:gd name="connsiteX0" fmla="*/ 407764 w 815528"/>
              <a:gd name="connsiteY0" fmla="*/ 0 h 811914"/>
              <a:gd name="connsiteX1" fmla="*/ 815528 w 815528"/>
              <a:gd name="connsiteY1" fmla="*/ 407764 h 811914"/>
              <a:gd name="connsiteX2" fmla="*/ 489943 w 815528"/>
              <a:gd name="connsiteY2" fmla="*/ 807244 h 811914"/>
              <a:gd name="connsiteX3" fmla="*/ 443614 w 815528"/>
              <a:gd name="connsiteY3" fmla="*/ 811914 h 811914"/>
              <a:gd name="connsiteX4" fmla="*/ 371914 w 815528"/>
              <a:gd name="connsiteY4" fmla="*/ 811914 h 811914"/>
              <a:gd name="connsiteX5" fmla="*/ 325586 w 815528"/>
              <a:gd name="connsiteY5" fmla="*/ 807244 h 811914"/>
              <a:gd name="connsiteX6" fmla="*/ 0 w 815528"/>
              <a:gd name="connsiteY6" fmla="*/ 407764 h 811914"/>
              <a:gd name="connsiteX7" fmla="*/ 407764 w 815528"/>
              <a:gd name="connsiteY7" fmla="*/ 0 h 811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5528" h="811914">
                <a:moveTo>
                  <a:pt x="407764" y="0"/>
                </a:moveTo>
                <a:cubicBezTo>
                  <a:pt x="632966" y="0"/>
                  <a:pt x="815528" y="182562"/>
                  <a:pt x="815528" y="407764"/>
                </a:cubicBezTo>
                <a:cubicBezTo>
                  <a:pt x="815528" y="604816"/>
                  <a:pt x="675754" y="769221"/>
                  <a:pt x="489943" y="807244"/>
                </a:cubicBezTo>
                <a:lnTo>
                  <a:pt x="443614" y="811914"/>
                </a:lnTo>
                <a:lnTo>
                  <a:pt x="371914" y="811914"/>
                </a:lnTo>
                <a:lnTo>
                  <a:pt x="325586" y="807244"/>
                </a:lnTo>
                <a:cubicBezTo>
                  <a:pt x="139774" y="769221"/>
                  <a:pt x="0" y="604816"/>
                  <a:pt x="0" y="407764"/>
                </a:cubicBezTo>
                <a:cubicBezTo>
                  <a:pt x="0" y="182562"/>
                  <a:pt x="182562" y="0"/>
                  <a:pt x="407764" y="0"/>
                </a:cubicBezTo>
                <a:close/>
              </a:path>
            </a:pathLst>
          </a:custGeom>
        </p:spPr>
      </p:pic>
      <p:pic>
        <p:nvPicPr>
          <p:cNvPr id="59" name="그림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47794" y="4351506"/>
            <a:ext cx="815528" cy="815528"/>
          </a:xfrm>
          <a:custGeom>
            <a:avLst/>
            <a:gdLst>
              <a:gd name="connsiteX0" fmla="*/ 407764 w 815528"/>
              <a:gd name="connsiteY0" fmla="*/ 0 h 815528"/>
              <a:gd name="connsiteX1" fmla="*/ 815528 w 815528"/>
              <a:gd name="connsiteY1" fmla="*/ 407764 h 815528"/>
              <a:gd name="connsiteX2" fmla="*/ 407764 w 815528"/>
              <a:gd name="connsiteY2" fmla="*/ 815528 h 815528"/>
              <a:gd name="connsiteX3" fmla="*/ 0 w 815528"/>
              <a:gd name="connsiteY3" fmla="*/ 407764 h 815528"/>
              <a:gd name="connsiteX4" fmla="*/ 407764 w 815528"/>
              <a:gd name="connsiteY4" fmla="*/ 0 h 815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528" h="815528">
                <a:moveTo>
                  <a:pt x="407764" y="0"/>
                </a:moveTo>
                <a:cubicBezTo>
                  <a:pt x="632966" y="0"/>
                  <a:pt x="815528" y="182562"/>
                  <a:pt x="815528" y="407764"/>
                </a:cubicBezTo>
                <a:cubicBezTo>
                  <a:pt x="815528" y="632966"/>
                  <a:pt x="632966" y="815528"/>
                  <a:pt x="407764" y="815528"/>
                </a:cubicBezTo>
                <a:cubicBezTo>
                  <a:pt x="182562" y="815528"/>
                  <a:pt x="0" y="632966"/>
                  <a:pt x="0" y="407764"/>
                </a:cubicBezTo>
                <a:cubicBezTo>
                  <a:pt x="0" y="182562"/>
                  <a:pt x="182562" y="0"/>
                  <a:pt x="407764" y="0"/>
                </a:cubicBezTo>
                <a:close/>
              </a:path>
            </a:pathLst>
          </a:cu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8011BBC2-06AC-4D45-8AF7-5E9FECD5C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D4D65-D3E9-4D17-82CB-0ABC99377370}" type="slidenum">
              <a:rPr lang="ko-KR" altLang="en-US" smtClean="0"/>
              <a:pPr/>
              <a:t>7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2191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자유형 3"/>
          <p:cNvSpPr/>
          <p:nvPr/>
        </p:nvSpPr>
        <p:spPr>
          <a:xfrm rot="16200000">
            <a:off x="2799773" y="2963151"/>
            <a:ext cx="1007503" cy="1007503"/>
          </a:xfrm>
          <a:custGeom>
            <a:avLst/>
            <a:gdLst>
              <a:gd name="connsiteX0" fmla="*/ 494607 w 989214"/>
              <a:gd name="connsiteY0" fmla="*/ 0 h 989214"/>
              <a:gd name="connsiteX1" fmla="*/ 989214 w 989214"/>
              <a:gd name="connsiteY1" fmla="*/ 494607 h 989214"/>
              <a:gd name="connsiteX2" fmla="*/ 494607 w 989214"/>
              <a:gd name="connsiteY2" fmla="*/ 989214 h 989214"/>
              <a:gd name="connsiteX3" fmla="*/ 0 w 989214"/>
              <a:gd name="connsiteY3" fmla="*/ 494607 h 989214"/>
              <a:gd name="connsiteX4" fmla="*/ 494607 w 989214"/>
              <a:gd name="connsiteY4" fmla="*/ 0 h 98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9214" h="989214">
                <a:moveTo>
                  <a:pt x="494607" y="0"/>
                </a:moveTo>
                <a:cubicBezTo>
                  <a:pt x="767771" y="0"/>
                  <a:pt x="989214" y="221443"/>
                  <a:pt x="989214" y="494607"/>
                </a:cubicBezTo>
                <a:cubicBezTo>
                  <a:pt x="989214" y="767771"/>
                  <a:pt x="767771" y="989214"/>
                  <a:pt x="494607" y="989214"/>
                </a:cubicBezTo>
                <a:cubicBezTo>
                  <a:pt x="221443" y="989214"/>
                  <a:pt x="0" y="767771"/>
                  <a:pt x="0" y="494607"/>
                </a:cubicBezTo>
                <a:cubicBezTo>
                  <a:pt x="0" y="221443"/>
                  <a:pt x="221443" y="0"/>
                  <a:pt x="494607" y="0"/>
                </a:cubicBezTo>
                <a:close/>
              </a:path>
            </a:pathLst>
          </a:custGeom>
          <a:gradFill>
            <a:gsLst>
              <a:gs pos="9000">
                <a:srgbClr val="7030A0"/>
              </a:gs>
              <a:gs pos="85000">
                <a:srgbClr val="7030A0">
                  <a:alpha val="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자유형 4"/>
          <p:cNvSpPr/>
          <p:nvPr/>
        </p:nvSpPr>
        <p:spPr>
          <a:xfrm rot="10800000">
            <a:off x="2264919" y="2435913"/>
            <a:ext cx="2162626" cy="2084837"/>
          </a:xfrm>
          <a:custGeom>
            <a:avLst/>
            <a:gdLst>
              <a:gd name="connsiteX0" fmla="*/ 1802188 w 1802188"/>
              <a:gd name="connsiteY0" fmla="*/ 868680 h 1737364"/>
              <a:gd name="connsiteX1" fmla="*/ 933508 w 1802188"/>
              <a:gd name="connsiteY1" fmla="*/ 1737360 h 1737364"/>
              <a:gd name="connsiteX2" fmla="*/ 125407 w 1802188"/>
              <a:gd name="connsiteY2" fmla="*/ 1302113 h 1737364"/>
              <a:gd name="connsiteX3" fmla="*/ 123965 w 1802188"/>
              <a:gd name="connsiteY3" fmla="*/ 1300225 h 1737364"/>
              <a:gd name="connsiteX4" fmla="*/ 0 w 1802188"/>
              <a:gd name="connsiteY4" fmla="*/ 1424190 h 1737364"/>
              <a:gd name="connsiteX5" fmla="*/ 0 w 1802188"/>
              <a:gd name="connsiteY5" fmla="*/ 907300 h 1737364"/>
              <a:gd name="connsiteX6" fmla="*/ 516890 w 1802188"/>
              <a:gd name="connsiteY6" fmla="*/ 907300 h 1737364"/>
              <a:gd name="connsiteX7" fmla="*/ 393898 w 1802188"/>
              <a:gd name="connsiteY7" fmla="*/ 1030292 h 1737364"/>
              <a:gd name="connsiteX8" fmla="*/ 398367 w 1802188"/>
              <a:gd name="connsiteY8" fmla="*/ 1035366 h 1737364"/>
              <a:gd name="connsiteX9" fmla="*/ 933508 w 1802188"/>
              <a:gd name="connsiteY9" fmla="*/ 1363287 h 1737364"/>
              <a:gd name="connsiteX10" fmla="*/ 1428115 w 1802188"/>
              <a:gd name="connsiteY10" fmla="*/ 868680 h 1737364"/>
              <a:gd name="connsiteX11" fmla="*/ 933508 w 1802188"/>
              <a:gd name="connsiteY11" fmla="*/ 374073 h 1737364"/>
              <a:gd name="connsiteX12" fmla="*/ 618892 w 1802188"/>
              <a:gd name="connsiteY12" fmla="*/ 487017 h 1737364"/>
              <a:gd name="connsiteX13" fmla="*/ 616434 w 1802188"/>
              <a:gd name="connsiteY13" fmla="*/ 489418 h 1737364"/>
              <a:gd name="connsiteX14" fmla="*/ 351280 w 1802188"/>
              <a:gd name="connsiteY14" fmla="*/ 224264 h 1737364"/>
              <a:gd name="connsiteX15" fmla="*/ 474146 w 1802188"/>
              <a:gd name="connsiteY15" fmla="*/ 131255 h 1737364"/>
              <a:gd name="connsiteX16" fmla="*/ 933508 w 1802188"/>
              <a:gd name="connsiteY16" fmla="*/ 0 h 1737364"/>
              <a:gd name="connsiteX17" fmla="*/ 1802188 w 1802188"/>
              <a:gd name="connsiteY17" fmla="*/ 868680 h 1737364"/>
              <a:gd name="connsiteX0" fmla="*/ 1802188 w 1802188"/>
              <a:gd name="connsiteY0" fmla="*/ 868680 h 1737364"/>
              <a:gd name="connsiteX1" fmla="*/ 933508 w 1802188"/>
              <a:gd name="connsiteY1" fmla="*/ 1737360 h 1737364"/>
              <a:gd name="connsiteX2" fmla="*/ 125407 w 1802188"/>
              <a:gd name="connsiteY2" fmla="*/ 1302113 h 1737364"/>
              <a:gd name="connsiteX3" fmla="*/ 123965 w 1802188"/>
              <a:gd name="connsiteY3" fmla="*/ 1300225 h 1737364"/>
              <a:gd name="connsiteX4" fmla="*/ 0 w 1802188"/>
              <a:gd name="connsiteY4" fmla="*/ 1424190 h 1737364"/>
              <a:gd name="connsiteX5" fmla="*/ 0 w 1802188"/>
              <a:gd name="connsiteY5" fmla="*/ 907300 h 1737364"/>
              <a:gd name="connsiteX6" fmla="*/ 516890 w 1802188"/>
              <a:gd name="connsiteY6" fmla="*/ 907300 h 1737364"/>
              <a:gd name="connsiteX7" fmla="*/ 393898 w 1802188"/>
              <a:gd name="connsiteY7" fmla="*/ 1030292 h 1737364"/>
              <a:gd name="connsiteX8" fmla="*/ 398367 w 1802188"/>
              <a:gd name="connsiteY8" fmla="*/ 1035366 h 1737364"/>
              <a:gd name="connsiteX9" fmla="*/ 933508 w 1802188"/>
              <a:gd name="connsiteY9" fmla="*/ 1363287 h 1737364"/>
              <a:gd name="connsiteX10" fmla="*/ 1428115 w 1802188"/>
              <a:gd name="connsiteY10" fmla="*/ 868680 h 1737364"/>
              <a:gd name="connsiteX11" fmla="*/ 933508 w 1802188"/>
              <a:gd name="connsiteY11" fmla="*/ 374073 h 1737364"/>
              <a:gd name="connsiteX12" fmla="*/ 618892 w 1802188"/>
              <a:gd name="connsiteY12" fmla="*/ 487017 h 1737364"/>
              <a:gd name="connsiteX13" fmla="*/ 616434 w 1802188"/>
              <a:gd name="connsiteY13" fmla="*/ 489418 h 1737364"/>
              <a:gd name="connsiteX14" fmla="*/ 351280 w 1802188"/>
              <a:gd name="connsiteY14" fmla="*/ 224264 h 1737364"/>
              <a:gd name="connsiteX15" fmla="*/ 474146 w 1802188"/>
              <a:gd name="connsiteY15" fmla="*/ 131255 h 1737364"/>
              <a:gd name="connsiteX16" fmla="*/ 933508 w 1802188"/>
              <a:gd name="connsiteY16" fmla="*/ 0 h 1737364"/>
              <a:gd name="connsiteX17" fmla="*/ 1802188 w 1802188"/>
              <a:gd name="connsiteY17" fmla="*/ 868680 h 1737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02188" h="1737364">
                <a:moveTo>
                  <a:pt x="1802188" y="868680"/>
                </a:moveTo>
                <a:cubicBezTo>
                  <a:pt x="1802188" y="1348439"/>
                  <a:pt x="1404099" y="1738968"/>
                  <a:pt x="933508" y="1737360"/>
                </a:cubicBezTo>
                <a:cubicBezTo>
                  <a:pt x="492329" y="1735853"/>
                  <a:pt x="163837" y="1350334"/>
                  <a:pt x="125407" y="1302113"/>
                </a:cubicBezTo>
                <a:lnTo>
                  <a:pt x="123965" y="1300225"/>
                </a:lnTo>
                <a:lnTo>
                  <a:pt x="0" y="1424190"/>
                </a:lnTo>
                <a:lnTo>
                  <a:pt x="0" y="907300"/>
                </a:lnTo>
                <a:lnTo>
                  <a:pt x="516890" y="907300"/>
                </a:lnTo>
                <a:lnTo>
                  <a:pt x="393898" y="1030292"/>
                </a:lnTo>
                <a:lnTo>
                  <a:pt x="398367" y="1035366"/>
                </a:lnTo>
                <a:cubicBezTo>
                  <a:pt x="455698" y="1100273"/>
                  <a:pt x="641375" y="1360471"/>
                  <a:pt x="933508" y="1363287"/>
                </a:cubicBezTo>
                <a:cubicBezTo>
                  <a:pt x="1225641" y="1366103"/>
                  <a:pt x="1428115" y="1141844"/>
                  <a:pt x="1428115" y="868680"/>
                </a:cubicBezTo>
                <a:cubicBezTo>
                  <a:pt x="1428115" y="595516"/>
                  <a:pt x="1206672" y="374073"/>
                  <a:pt x="933508" y="374073"/>
                </a:cubicBezTo>
                <a:cubicBezTo>
                  <a:pt x="813999" y="374073"/>
                  <a:pt x="704390" y="416459"/>
                  <a:pt x="618892" y="487017"/>
                </a:cubicBezTo>
                <a:lnTo>
                  <a:pt x="616434" y="489418"/>
                </a:lnTo>
                <a:lnTo>
                  <a:pt x="351280" y="224264"/>
                </a:lnTo>
                <a:lnTo>
                  <a:pt x="474146" y="131255"/>
                </a:lnTo>
                <a:cubicBezTo>
                  <a:pt x="607405" y="48069"/>
                  <a:pt x="764843" y="0"/>
                  <a:pt x="933508" y="0"/>
                </a:cubicBezTo>
                <a:cubicBezTo>
                  <a:pt x="1413267" y="0"/>
                  <a:pt x="1802188" y="388921"/>
                  <a:pt x="1802188" y="86868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4" name="자유형 5"/>
          <p:cNvSpPr/>
          <p:nvPr/>
        </p:nvSpPr>
        <p:spPr>
          <a:xfrm rot="10800000">
            <a:off x="3959125" y="4120627"/>
            <a:ext cx="1007503" cy="1007503"/>
          </a:xfrm>
          <a:custGeom>
            <a:avLst/>
            <a:gdLst>
              <a:gd name="connsiteX0" fmla="*/ 494607 w 989214"/>
              <a:gd name="connsiteY0" fmla="*/ 0 h 989214"/>
              <a:gd name="connsiteX1" fmla="*/ 989214 w 989214"/>
              <a:gd name="connsiteY1" fmla="*/ 494607 h 989214"/>
              <a:gd name="connsiteX2" fmla="*/ 494607 w 989214"/>
              <a:gd name="connsiteY2" fmla="*/ 989214 h 989214"/>
              <a:gd name="connsiteX3" fmla="*/ 0 w 989214"/>
              <a:gd name="connsiteY3" fmla="*/ 494607 h 989214"/>
              <a:gd name="connsiteX4" fmla="*/ 494607 w 989214"/>
              <a:gd name="connsiteY4" fmla="*/ 0 h 98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9214" h="989214">
                <a:moveTo>
                  <a:pt x="494607" y="0"/>
                </a:moveTo>
                <a:cubicBezTo>
                  <a:pt x="767771" y="0"/>
                  <a:pt x="989214" y="221443"/>
                  <a:pt x="989214" y="494607"/>
                </a:cubicBezTo>
                <a:cubicBezTo>
                  <a:pt x="989214" y="767771"/>
                  <a:pt x="767771" y="989214"/>
                  <a:pt x="494607" y="989214"/>
                </a:cubicBezTo>
                <a:cubicBezTo>
                  <a:pt x="221443" y="989214"/>
                  <a:pt x="0" y="767771"/>
                  <a:pt x="0" y="494607"/>
                </a:cubicBezTo>
                <a:cubicBezTo>
                  <a:pt x="0" y="221443"/>
                  <a:pt x="221443" y="0"/>
                  <a:pt x="494607" y="0"/>
                </a:cubicBezTo>
                <a:close/>
              </a:path>
            </a:pathLst>
          </a:custGeom>
          <a:gradFill>
            <a:gsLst>
              <a:gs pos="9000">
                <a:srgbClr val="FBAF41"/>
              </a:gs>
              <a:gs pos="85000">
                <a:srgbClr val="FBAF41">
                  <a:alpha val="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5" name="자유형 6"/>
          <p:cNvSpPr/>
          <p:nvPr/>
        </p:nvSpPr>
        <p:spPr>
          <a:xfrm rot="11449634">
            <a:off x="3425968" y="4041502"/>
            <a:ext cx="513140" cy="468905"/>
          </a:xfrm>
          <a:custGeom>
            <a:avLst/>
            <a:gdLst>
              <a:gd name="connsiteX0" fmla="*/ 3492 w 401753"/>
              <a:gd name="connsiteY0" fmla="*/ 0 h 285316"/>
              <a:gd name="connsiteX1" fmla="*/ 401753 w 401753"/>
              <a:gd name="connsiteY1" fmla="*/ 0 h 285316"/>
              <a:gd name="connsiteX2" fmla="*/ 366660 w 401753"/>
              <a:gd name="connsiteY2" fmla="*/ 115528 h 285316"/>
              <a:gd name="connsiteX3" fmla="*/ 302859 w 401753"/>
              <a:gd name="connsiteY3" fmla="*/ 247977 h 285316"/>
              <a:gd name="connsiteX4" fmla="*/ 278824 w 401753"/>
              <a:gd name="connsiteY4" fmla="*/ 285316 h 285316"/>
              <a:gd name="connsiteX5" fmla="*/ 0 w 401753"/>
              <a:gd name="connsiteY5" fmla="*/ 6492 h 285316"/>
              <a:gd name="connsiteX6" fmla="*/ 3492 w 401753"/>
              <a:gd name="connsiteY6" fmla="*/ 0 h 28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1753" h="285316">
                <a:moveTo>
                  <a:pt x="3492" y="0"/>
                </a:moveTo>
                <a:lnTo>
                  <a:pt x="401753" y="0"/>
                </a:lnTo>
                <a:lnTo>
                  <a:pt x="366660" y="115528"/>
                </a:lnTo>
                <a:cubicBezTo>
                  <a:pt x="348106" y="162247"/>
                  <a:pt x="326370" y="206512"/>
                  <a:pt x="302859" y="247977"/>
                </a:cubicBezTo>
                <a:lnTo>
                  <a:pt x="278824" y="285316"/>
                </a:lnTo>
                <a:lnTo>
                  <a:pt x="0" y="6492"/>
                </a:lnTo>
                <a:lnTo>
                  <a:pt x="3492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4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6" name="자유형 7"/>
          <p:cNvSpPr/>
          <p:nvPr/>
        </p:nvSpPr>
        <p:spPr>
          <a:xfrm rot="5400000">
            <a:off x="3392992" y="3539253"/>
            <a:ext cx="2162625" cy="2084837"/>
          </a:xfrm>
          <a:custGeom>
            <a:avLst/>
            <a:gdLst>
              <a:gd name="connsiteX0" fmla="*/ 1802188 w 1802188"/>
              <a:gd name="connsiteY0" fmla="*/ 868680 h 1737364"/>
              <a:gd name="connsiteX1" fmla="*/ 933508 w 1802188"/>
              <a:gd name="connsiteY1" fmla="*/ 1737360 h 1737364"/>
              <a:gd name="connsiteX2" fmla="*/ 125407 w 1802188"/>
              <a:gd name="connsiteY2" fmla="*/ 1302113 h 1737364"/>
              <a:gd name="connsiteX3" fmla="*/ 123965 w 1802188"/>
              <a:gd name="connsiteY3" fmla="*/ 1300225 h 1737364"/>
              <a:gd name="connsiteX4" fmla="*/ 0 w 1802188"/>
              <a:gd name="connsiteY4" fmla="*/ 1424190 h 1737364"/>
              <a:gd name="connsiteX5" fmla="*/ 0 w 1802188"/>
              <a:gd name="connsiteY5" fmla="*/ 907300 h 1737364"/>
              <a:gd name="connsiteX6" fmla="*/ 516890 w 1802188"/>
              <a:gd name="connsiteY6" fmla="*/ 907300 h 1737364"/>
              <a:gd name="connsiteX7" fmla="*/ 393898 w 1802188"/>
              <a:gd name="connsiteY7" fmla="*/ 1030292 h 1737364"/>
              <a:gd name="connsiteX8" fmla="*/ 398367 w 1802188"/>
              <a:gd name="connsiteY8" fmla="*/ 1035366 h 1737364"/>
              <a:gd name="connsiteX9" fmla="*/ 933508 w 1802188"/>
              <a:gd name="connsiteY9" fmla="*/ 1363287 h 1737364"/>
              <a:gd name="connsiteX10" fmla="*/ 1428115 w 1802188"/>
              <a:gd name="connsiteY10" fmla="*/ 868680 h 1737364"/>
              <a:gd name="connsiteX11" fmla="*/ 933508 w 1802188"/>
              <a:gd name="connsiteY11" fmla="*/ 374073 h 1737364"/>
              <a:gd name="connsiteX12" fmla="*/ 618892 w 1802188"/>
              <a:gd name="connsiteY12" fmla="*/ 487017 h 1737364"/>
              <a:gd name="connsiteX13" fmla="*/ 616434 w 1802188"/>
              <a:gd name="connsiteY13" fmla="*/ 489418 h 1737364"/>
              <a:gd name="connsiteX14" fmla="*/ 351280 w 1802188"/>
              <a:gd name="connsiteY14" fmla="*/ 224264 h 1737364"/>
              <a:gd name="connsiteX15" fmla="*/ 474146 w 1802188"/>
              <a:gd name="connsiteY15" fmla="*/ 131255 h 1737364"/>
              <a:gd name="connsiteX16" fmla="*/ 933508 w 1802188"/>
              <a:gd name="connsiteY16" fmla="*/ 0 h 1737364"/>
              <a:gd name="connsiteX17" fmla="*/ 1802188 w 1802188"/>
              <a:gd name="connsiteY17" fmla="*/ 868680 h 1737364"/>
              <a:gd name="connsiteX0" fmla="*/ 1802188 w 1802188"/>
              <a:gd name="connsiteY0" fmla="*/ 868680 h 1737364"/>
              <a:gd name="connsiteX1" fmla="*/ 933508 w 1802188"/>
              <a:gd name="connsiteY1" fmla="*/ 1737360 h 1737364"/>
              <a:gd name="connsiteX2" fmla="*/ 125407 w 1802188"/>
              <a:gd name="connsiteY2" fmla="*/ 1302113 h 1737364"/>
              <a:gd name="connsiteX3" fmla="*/ 123965 w 1802188"/>
              <a:gd name="connsiteY3" fmla="*/ 1300225 h 1737364"/>
              <a:gd name="connsiteX4" fmla="*/ 0 w 1802188"/>
              <a:gd name="connsiteY4" fmla="*/ 1424190 h 1737364"/>
              <a:gd name="connsiteX5" fmla="*/ 0 w 1802188"/>
              <a:gd name="connsiteY5" fmla="*/ 907300 h 1737364"/>
              <a:gd name="connsiteX6" fmla="*/ 516890 w 1802188"/>
              <a:gd name="connsiteY6" fmla="*/ 907300 h 1737364"/>
              <a:gd name="connsiteX7" fmla="*/ 393898 w 1802188"/>
              <a:gd name="connsiteY7" fmla="*/ 1030292 h 1737364"/>
              <a:gd name="connsiteX8" fmla="*/ 398367 w 1802188"/>
              <a:gd name="connsiteY8" fmla="*/ 1035366 h 1737364"/>
              <a:gd name="connsiteX9" fmla="*/ 933508 w 1802188"/>
              <a:gd name="connsiteY9" fmla="*/ 1363287 h 1737364"/>
              <a:gd name="connsiteX10" fmla="*/ 1428115 w 1802188"/>
              <a:gd name="connsiteY10" fmla="*/ 868680 h 1737364"/>
              <a:gd name="connsiteX11" fmla="*/ 933508 w 1802188"/>
              <a:gd name="connsiteY11" fmla="*/ 374073 h 1737364"/>
              <a:gd name="connsiteX12" fmla="*/ 618892 w 1802188"/>
              <a:gd name="connsiteY12" fmla="*/ 487017 h 1737364"/>
              <a:gd name="connsiteX13" fmla="*/ 616434 w 1802188"/>
              <a:gd name="connsiteY13" fmla="*/ 489418 h 1737364"/>
              <a:gd name="connsiteX14" fmla="*/ 351280 w 1802188"/>
              <a:gd name="connsiteY14" fmla="*/ 224264 h 1737364"/>
              <a:gd name="connsiteX15" fmla="*/ 474146 w 1802188"/>
              <a:gd name="connsiteY15" fmla="*/ 131255 h 1737364"/>
              <a:gd name="connsiteX16" fmla="*/ 933508 w 1802188"/>
              <a:gd name="connsiteY16" fmla="*/ 0 h 1737364"/>
              <a:gd name="connsiteX17" fmla="*/ 1802188 w 1802188"/>
              <a:gd name="connsiteY17" fmla="*/ 868680 h 1737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02188" h="1737364">
                <a:moveTo>
                  <a:pt x="1802188" y="868680"/>
                </a:moveTo>
                <a:cubicBezTo>
                  <a:pt x="1802188" y="1348439"/>
                  <a:pt x="1404099" y="1738968"/>
                  <a:pt x="933508" y="1737360"/>
                </a:cubicBezTo>
                <a:cubicBezTo>
                  <a:pt x="492329" y="1735853"/>
                  <a:pt x="163837" y="1350334"/>
                  <a:pt x="125407" y="1302113"/>
                </a:cubicBezTo>
                <a:lnTo>
                  <a:pt x="123965" y="1300225"/>
                </a:lnTo>
                <a:lnTo>
                  <a:pt x="0" y="1424190"/>
                </a:lnTo>
                <a:lnTo>
                  <a:pt x="0" y="907300"/>
                </a:lnTo>
                <a:lnTo>
                  <a:pt x="516890" y="907300"/>
                </a:lnTo>
                <a:lnTo>
                  <a:pt x="393898" y="1030292"/>
                </a:lnTo>
                <a:lnTo>
                  <a:pt x="398367" y="1035366"/>
                </a:lnTo>
                <a:cubicBezTo>
                  <a:pt x="455698" y="1100273"/>
                  <a:pt x="641374" y="1360471"/>
                  <a:pt x="933508" y="1363287"/>
                </a:cubicBezTo>
                <a:cubicBezTo>
                  <a:pt x="1225642" y="1366103"/>
                  <a:pt x="1428115" y="1141844"/>
                  <a:pt x="1428115" y="868680"/>
                </a:cubicBezTo>
                <a:cubicBezTo>
                  <a:pt x="1428115" y="595516"/>
                  <a:pt x="1206672" y="374073"/>
                  <a:pt x="933508" y="374073"/>
                </a:cubicBezTo>
                <a:cubicBezTo>
                  <a:pt x="813999" y="374073"/>
                  <a:pt x="704390" y="416459"/>
                  <a:pt x="618892" y="487017"/>
                </a:cubicBezTo>
                <a:lnTo>
                  <a:pt x="616434" y="489418"/>
                </a:lnTo>
                <a:lnTo>
                  <a:pt x="351280" y="224264"/>
                </a:lnTo>
                <a:lnTo>
                  <a:pt x="474146" y="131255"/>
                </a:lnTo>
                <a:cubicBezTo>
                  <a:pt x="607405" y="48069"/>
                  <a:pt x="764843" y="0"/>
                  <a:pt x="933508" y="0"/>
                </a:cubicBezTo>
                <a:cubicBezTo>
                  <a:pt x="1413267" y="0"/>
                  <a:pt x="1802188" y="388921"/>
                  <a:pt x="1802188" y="868680"/>
                </a:cubicBezTo>
                <a:close/>
              </a:path>
            </a:pathLst>
          </a:custGeom>
          <a:solidFill>
            <a:srgbClr val="FBAF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7" name="자유형 8"/>
          <p:cNvSpPr/>
          <p:nvPr/>
        </p:nvSpPr>
        <p:spPr>
          <a:xfrm rot="5400000">
            <a:off x="5121262" y="2964001"/>
            <a:ext cx="1007503" cy="1007503"/>
          </a:xfrm>
          <a:custGeom>
            <a:avLst/>
            <a:gdLst>
              <a:gd name="connsiteX0" fmla="*/ 494607 w 989214"/>
              <a:gd name="connsiteY0" fmla="*/ 0 h 989214"/>
              <a:gd name="connsiteX1" fmla="*/ 989214 w 989214"/>
              <a:gd name="connsiteY1" fmla="*/ 494607 h 989214"/>
              <a:gd name="connsiteX2" fmla="*/ 494607 w 989214"/>
              <a:gd name="connsiteY2" fmla="*/ 989214 h 989214"/>
              <a:gd name="connsiteX3" fmla="*/ 0 w 989214"/>
              <a:gd name="connsiteY3" fmla="*/ 494607 h 989214"/>
              <a:gd name="connsiteX4" fmla="*/ 494607 w 989214"/>
              <a:gd name="connsiteY4" fmla="*/ 0 h 98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9214" h="989214">
                <a:moveTo>
                  <a:pt x="494607" y="0"/>
                </a:moveTo>
                <a:cubicBezTo>
                  <a:pt x="767771" y="0"/>
                  <a:pt x="989214" y="221443"/>
                  <a:pt x="989214" y="494607"/>
                </a:cubicBezTo>
                <a:cubicBezTo>
                  <a:pt x="989214" y="767771"/>
                  <a:pt x="767771" y="989214"/>
                  <a:pt x="494607" y="989214"/>
                </a:cubicBezTo>
                <a:cubicBezTo>
                  <a:pt x="221443" y="989214"/>
                  <a:pt x="0" y="767771"/>
                  <a:pt x="0" y="494607"/>
                </a:cubicBezTo>
                <a:cubicBezTo>
                  <a:pt x="0" y="221443"/>
                  <a:pt x="221443" y="0"/>
                  <a:pt x="494607" y="0"/>
                </a:cubicBezTo>
                <a:close/>
              </a:path>
            </a:pathLst>
          </a:custGeom>
          <a:gradFill>
            <a:gsLst>
              <a:gs pos="9000">
                <a:srgbClr val="EF4036"/>
              </a:gs>
              <a:gs pos="85000">
                <a:srgbClr val="EF4036">
                  <a:alpha val="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자유형 9"/>
          <p:cNvSpPr/>
          <p:nvPr/>
        </p:nvSpPr>
        <p:spPr>
          <a:xfrm rot="6049634">
            <a:off x="5020021" y="4013638"/>
            <a:ext cx="513140" cy="468905"/>
          </a:xfrm>
          <a:custGeom>
            <a:avLst/>
            <a:gdLst>
              <a:gd name="connsiteX0" fmla="*/ 3492 w 401753"/>
              <a:gd name="connsiteY0" fmla="*/ 0 h 285316"/>
              <a:gd name="connsiteX1" fmla="*/ 401753 w 401753"/>
              <a:gd name="connsiteY1" fmla="*/ 0 h 285316"/>
              <a:gd name="connsiteX2" fmla="*/ 366660 w 401753"/>
              <a:gd name="connsiteY2" fmla="*/ 115528 h 285316"/>
              <a:gd name="connsiteX3" fmla="*/ 302859 w 401753"/>
              <a:gd name="connsiteY3" fmla="*/ 247977 h 285316"/>
              <a:gd name="connsiteX4" fmla="*/ 278824 w 401753"/>
              <a:gd name="connsiteY4" fmla="*/ 285316 h 285316"/>
              <a:gd name="connsiteX5" fmla="*/ 0 w 401753"/>
              <a:gd name="connsiteY5" fmla="*/ 6492 h 285316"/>
              <a:gd name="connsiteX6" fmla="*/ 3492 w 401753"/>
              <a:gd name="connsiteY6" fmla="*/ 0 h 28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1753" h="285316">
                <a:moveTo>
                  <a:pt x="3492" y="0"/>
                </a:moveTo>
                <a:lnTo>
                  <a:pt x="401753" y="0"/>
                </a:lnTo>
                <a:lnTo>
                  <a:pt x="366660" y="115528"/>
                </a:lnTo>
                <a:cubicBezTo>
                  <a:pt x="348106" y="162247"/>
                  <a:pt x="326370" y="206512"/>
                  <a:pt x="302859" y="247977"/>
                </a:cubicBezTo>
                <a:lnTo>
                  <a:pt x="278824" y="285316"/>
                </a:lnTo>
                <a:lnTo>
                  <a:pt x="0" y="6492"/>
                </a:lnTo>
                <a:lnTo>
                  <a:pt x="3492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4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자유형 10"/>
          <p:cNvSpPr/>
          <p:nvPr/>
        </p:nvSpPr>
        <p:spPr>
          <a:xfrm>
            <a:off x="4500994" y="2413905"/>
            <a:ext cx="2162626" cy="2084837"/>
          </a:xfrm>
          <a:custGeom>
            <a:avLst/>
            <a:gdLst>
              <a:gd name="connsiteX0" fmla="*/ 1802188 w 1802188"/>
              <a:gd name="connsiteY0" fmla="*/ 868680 h 1737364"/>
              <a:gd name="connsiteX1" fmla="*/ 933508 w 1802188"/>
              <a:gd name="connsiteY1" fmla="*/ 1737360 h 1737364"/>
              <a:gd name="connsiteX2" fmla="*/ 125407 w 1802188"/>
              <a:gd name="connsiteY2" fmla="*/ 1302113 h 1737364"/>
              <a:gd name="connsiteX3" fmla="*/ 123965 w 1802188"/>
              <a:gd name="connsiteY3" fmla="*/ 1300225 h 1737364"/>
              <a:gd name="connsiteX4" fmla="*/ 0 w 1802188"/>
              <a:gd name="connsiteY4" fmla="*/ 1424190 h 1737364"/>
              <a:gd name="connsiteX5" fmla="*/ 0 w 1802188"/>
              <a:gd name="connsiteY5" fmla="*/ 907300 h 1737364"/>
              <a:gd name="connsiteX6" fmla="*/ 516890 w 1802188"/>
              <a:gd name="connsiteY6" fmla="*/ 907300 h 1737364"/>
              <a:gd name="connsiteX7" fmla="*/ 393898 w 1802188"/>
              <a:gd name="connsiteY7" fmla="*/ 1030292 h 1737364"/>
              <a:gd name="connsiteX8" fmla="*/ 398367 w 1802188"/>
              <a:gd name="connsiteY8" fmla="*/ 1035366 h 1737364"/>
              <a:gd name="connsiteX9" fmla="*/ 933508 w 1802188"/>
              <a:gd name="connsiteY9" fmla="*/ 1363287 h 1737364"/>
              <a:gd name="connsiteX10" fmla="*/ 1428115 w 1802188"/>
              <a:gd name="connsiteY10" fmla="*/ 868680 h 1737364"/>
              <a:gd name="connsiteX11" fmla="*/ 933508 w 1802188"/>
              <a:gd name="connsiteY11" fmla="*/ 374073 h 1737364"/>
              <a:gd name="connsiteX12" fmla="*/ 618892 w 1802188"/>
              <a:gd name="connsiteY12" fmla="*/ 487017 h 1737364"/>
              <a:gd name="connsiteX13" fmla="*/ 616434 w 1802188"/>
              <a:gd name="connsiteY13" fmla="*/ 489418 h 1737364"/>
              <a:gd name="connsiteX14" fmla="*/ 351280 w 1802188"/>
              <a:gd name="connsiteY14" fmla="*/ 224264 h 1737364"/>
              <a:gd name="connsiteX15" fmla="*/ 474146 w 1802188"/>
              <a:gd name="connsiteY15" fmla="*/ 131255 h 1737364"/>
              <a:gd name="connsiteX16" fmla="*/ 933508 w 1802188"/>
              <a:gd name="connsiteY16" fmla="*/ 0 h 1737364"/>
              <a:gd name="connsiteX17" fmla="*/ 1802188 w 1802188"/>
              <a:gd name="connsiteY17" fmla="*/ 868680 h 1737364"/>
              <a:gd name="connsiteX0" fmla="*/ 1802188 w 1802188"/>
              <a:gd name="connsiteY0" fmla="*/ 868680 h 1737364"/>
              <a:gd name="connsiteX1" fmla="*/ 933508 w 1802188"/>
              <a:gd name="connsiteY1" fmla="*/ 1737360 h 1737364"/>
              <a:gd name="connsiteX2" fmla="*/ 125407 w 1802188"/>
              <a:gd name="connsiteY2" fmla="*/ 1302113 h 1737364"/>
              <a:gd name="connsiteX3" fmla="*/ 123965 w 1802188"/>
              <a:gd name="connsiteY3" fmla="*/ 1300225 h 1737364"/>
              <a:gd name="connsiteX4" fmla="*/ 0 w 1802188"/>
              <a:gd name="connsiteY4" fmla="*/ 1424190 h 1737364"/>
              <a:gd name="connsiteX5" fmla="*/ 0 w 1802188"/>
              <a:gd name="connsiteY5" fmla="*/ 907300 h 1737364"/>
              <a:gd name="connsiteX6" fmla="*/ 516890 w 1802188"/>
              <a:gd name="connsiteY6" fmla="*/ 907300 h 1737364"/>
              <a:gd name="connsiteX7" fmla="*/ 393898 w 1802188"/>
              <a:gd name="connsiteY7" fmla="*/ 1030292 h 1737364"/>
              <a:gd name="connsiteX8" fmla="*/ 398367 w 1802188"/>
              <a:gd name="connsiteY8" fmla="*/ 1035366 h 1737364"/>
              <a:gd name="connsiteX9" fmla="*/ 933508 w 1802188"/>
              <a:gd name="connsiteY9" fmla="*/ 1363287 h 1737364"/>
              <a:gd name="connsiteX10" fmla="*/ 1428115 w 1802188"/>
              <a:gd name="connsiteY10" fmla="*/ 868680 h 1737364"/>
              <a:gd name="connsiteX11" fmla="*/ 933508 w 1802188"/>
              <a:gd name="connsiteY11" fmla="*/ 374073 h 1737364"/>
              <a:gd name="connsiteX12" fmla="*/ 618892 w 1802188"/>
              <a:gd name="connsiteY12" fmla="*/ 487017 h 1737364"/>
              <a:gd name="connsiteX13" fmla="*/ 616434 w 1802188"/>
              <a:gd name="connsiteY13" fmla="*/ 489418 h 1737364"/>
              <a:gd name="connsiteX14" fmla="*/ 351280 w 1802188"/>
              <a:gd name="connsiteY14" fmla="*/ 224264 h 1737364"/>
              <a:gd name="connsiteX15" fmla="*/ 474146 w 1802188"/>
              <a:gd name="connsiteY15" fmla="*/ 131255 h 1737364"/>
              <a:gd name="connsiteX16" fmla="*/ 933508 w 1802188"/>
              <a:gd name="connsiteY16" fmla="*/ 0 h 1737364"/>
              <a:gd name="connsiteX17" fmla="*/ 1802188 w 1802188"/>
              <a:gd name="connsiteY17" fmla="*/ 868680 h 1737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02188" h="1737364">
                <a:moveTo>
                  <a:pt x="1802188" y="868680"/>
                </a:moveTo>
                <a:cubicBezTo>
                  <a:pt x="1802188" y="1348439"/>
                  <a:pt x="1404099" y="1738968"/>
                  <a:pt x="933508" y="1737360"/>
                </a:cubicBezTo>
                <a:cubicBezTo>
                  <a:pt x="492329" y="1735853"/>
                  <a:pt x="163837" y="1350334"/>
                  <a:pt x="125407" y="1302113"/>
                </a:cubicBezTo>
                <a:lnTo>
                  <a:pt x="123965" y="1300225"/>
                </a:lnTo>
                <a:lnTo>
                  <a:pt x="0" y="1424190"/>
                </a:lnTo>
                <a:lnTo>
                  <a:pt x="0" y="907300"/>
                </a:lnTo>
                <a:lnTo>
                  <a:pt x="516890" y="907300"/>
                </a:lnTo>
                <a:lnTo>
                  <a:pt x="393898" y="1030292"/>
                </a:lnTo>
                <a:lnTo>
                  <a:pt x="398367" y="1035366"/>
                </a:lnTo>
                <a:cubicBezTo>
                  <a:pt x="455698" y="1100273"/>
                  <a:pt x="660558" y="1366865"/>
                  <a:pt x="933508" y="1363287"/>
                </a:cubicBezTo>
                <a:cubicBezTo>
                  <a:pt x="1206458" y="1359709"/>
                  <a:pt x="1428115" y="1141844"/>
                  <a:pt x="1428115" y="868680"/>
                </a:cubicBezTo>
                <a:cubicBezTo>
                  <a:pt x="1428115" y="595516"/>
                  <a:pt x="1206672" y="374073"/>
                  <a:pt x="933508" y="374073"/>
                </a:cubicBezTo>
                <a:cubicBezTo>
                  <a:pt x="813999" y="374073"/>
                  <a:pt x="704390" y="416459"/>
                  <a:pt x="618892" y="487017"/>
                </a:cubicBezTo>
                <a:lnTo>
                  <a:pt x="616434" y="489418"/>
                </a:lnTo>
                <a:lnTo>
                  <a:pt x="351280" y="224264"/>
                </a:lnTo>
                <a:lnTo>
                  <a:pt x="474146" y="131255"/>
                </a:lnTo>
                <a:cubicBezTo>
                  <a:pt x="607405" y="48069"/>
                  <a:pt x="764843" y="0"/>
                  <a:pt x="933508" y="0"/>
                </a:cubicBezTo>
                <a:cubicBezTo>
                  <a:pt x="1413267" y="0"/>
                  <a:pt x="1802188" y="388921"/>
                  <a:pt x="1802188" y="868680"/>
                </a:cubicBezTo>
                <a:close/>
              </a:path>
            </a:pathLst>
          </a:custGeom>
          <a:solidFill>
            <a:srgbClr val="EF4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0" name="자유형 11"/>
          <p:cNvSpPr/>
          <p:nvPr/>
        </p:nvSpPr>
        <p:spPr>
          <a:xfrm>
            <a:off x="3965722" y="1807438"/>
            <a:ext cx="1007503" cy="1007503"/>
          </a:xfrm>
          <a:custGeom>
            <a:avLst/>
            <a:gdLst>
              <a:gd name="connsiteX0" fmla="*/ 494607 w 989214"/>
              <a:gd name="connsiteY0" fmla="*/ 0 h 989214"/>
              <a:gd name="connsiteX1" fmla="*/ 989214 w 989214"/>
              <a:gd name="connsiteY1" fmla="*/ 494607 h 989214"/>
              <a:gd name="connsiteX2" fmla="*/ 494607 w 989214"/>
              <a:gd name="connsiteY2" fmla="*/ 989214 h 989214"/>
              <a:gd name="connsiteX3" fmla="*/ 0 w 989214"/>
              <a:gd name="connsiteY3" fmla="*/ 494607 h 989214"/>
              <a:gd name="connsiteX4" fmla="*/ 494607 w 989214"/>
              <a:gd name="connsiteY4" fmla="*/ 0 h 989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9214" h="989214">
                <a:moveTo>
                  <a:pt x="494607" y="0"/>
                </a:moveTo>
                <a:cubicBezTo>
                  <a:pt x="767771" y="0"/>
                  <a:pt x="989214" y="221443"/>
                  <a:pt x="989214" y="494607"/>
                </a:cubicBezTo>
                <a:cubicBezTo>
                  <a:pt x="989214" y="767771"/>
                  <a:pt x="767771" y="989214"/>
                  <a:pt x="494607" y="989214"/>
                </a:cubicBezTo>
                <a:cubicBezTo>
                  <a:pt x="221443" y="989214"/>
                  <a:pt x="0" y="767771"/>
                  <a:pt x="0" y="494607"/>
                </a:cubicBezTo>
                <a:cubicBezTo>
                  <a:pt x="0" y="221443"/>
                  <a:pt x="221443" y="0"/>
                  <a:pt x="494607" y="0"/>
                </a:cubicBezTo>
                <a:close/>
              </a:path>
            </a:pathLst>
          </a:custGeom>
          <a:gradFill>
            <a:gsLst>
              <a:gs pos="9000">
                <a:schemeClr val="accent5">
                  <a:lumMod val="75000"/>
                </a:schemeClr>
              </a:gs>
              <a:gs pos="85000">
                <a:schemeClr val="accent5">
                  <a:lumMod val="75000"/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1" name="자유형 12"/>
          <p:cNvSpPr/>
          <p:nvPr/>
        </p:nvSpPr>
        <p:spPr>
          <a:xfrm rot="649634">
            <a:off x="4993242" y="2425161"/>
            <a:ext cx="513140" cy="468905"/>
          </a:xfrm>
          <a:custGeom>
            <a:avLst/>
            <a:gdLst>
              <a:gd name="connsiteX0" fmla="*/ 3492 w 401753"/>
              <a:gd name="connsiteY0" fmla="*/ 0 h 285316"/>
              <a:gd name="connsiteX1" fmla="*/ 401753 w 401753"/>
              <a:gd name="connsiteY1" fmla="*/ 0 h 285316"/>
              <a:gd name="connsiteX2" fmla="*/ 366660 w 401753"/>
              <a:gd name="connsiteY2" fmla="*/ 115528 h 285316"/>
              <a:gd name="connsiteX3" fmla="*/ 302859 w 401753"/>
              <a:gd name="connsiteY3" fmla="*/ 247977 h 285316"/>
              <a:gd name="connsiteX4" fmla="*/ 278824 w 401753"/>
              <a:gd name="connsiteY4" fmla="*/ 285316 h 285316"/>
              <a:gd name="connsiteX5" fmla="*/ 0 w 401753"/>
              <a:gd name="connsiteY5" fmla="*/ 6492 h 285316"/>
              <a:gd name="connsiteX6" fmla="*/ 3492 w 401753"/>
              <a:gd name="connsiteY6" fmla="*/ 0 h 28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1753" h="285316">
                <a:moveTo>
                  <a:pt x="3492" y="0"/>
                </a:moveTo>
                <a:lnTo>
                  <a:pt x="401753" y="0"/>
                </a:lnTo>
                <a:lnTo>
                  <a:pt x="366660" y="115528"/>
                </a:lnTo>
                <a:cubicBezTo>
                  <a:pt x="348106" y="162247"/>
                  <a:pt x="326370" y="206512"/>
                  <a:pt x="302859" y="247977"/>
                </a:cubicBezTo>
                <a:lnTo>
                  <a:pt x="278824" y="285316"/>
                </a:lnTo>
                <a:lnTo>
                  <a:pt x="0" y="6492"/>
                </a:lnTo>
                <a:lnTo>
                  <a:pt x="3492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4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2" name="자유형 13"/>
          <p:cNvSpPr/>
          <p:nvPr/>
        </p:nvSpPr>
        <p:spPr>
          <a:xfrm rot="16200000">
            <a:off x="3376732" y="1311627"/>
            <a:ext cx="2162625" cy="2084837"/>
          </a:xfrm>
          <a:custGeom>
            <a:avLst/>
            <a:gdLst>
              <a:gd name="connsiteX0" fmla="*/ 1802188 w 1802188"/>
              <a:gd name="connsiteY0" fmla="*/ 868680 h 1737364"/>
              <a:gd name="connsiteX1" fmla="*/ 933508 w 1802188"/>
              <a:gd name="connsiteY1" fmla="*/ 1737360 h 1737364"/>
              <a:gd name="connsiteX2" fmla="*/ 125407 w 1802188"/>
              <a:gd name="connsiteY2" fmla="*/ 1302113 h 1737364"/>
              <a:gd name="connsiteX3" fmla="*/ 123965 w 1802188"/>
              <a:gd name="connsiteY3" fmla="*/ 1300225 h 1737364"/>
              <a:gd name="connsiteX4" fmla="*/ 0 w 1802188"/>
              <a:gd name="connsiteY4" fmla="*/ 1424190 h 1737364"/>
              <a:gd name="connsiteX5" fmla="*/ 0 w 1802188"/>
              <a:gd name="connsiteY5" fmla="*/ 907300 h 1737364"/>
              <a:gd name="connsiteX6" fmla="*/ 516890 w 1802188"/>
              <a:gd name="connsiteY6" fmla="*/ 907300 h 1737364"/>
              <a:gd name="connsiteX7" fmla="*/ 393898 w 1802188"/>
              <a:gd name="connsiteY7" fmla="*/ 1030292 h 1737364"/>
              <a:gd name="connsiteX8" fmla="*/ 398367 w 1802188"/>
              <a:gd name="connsiteY8" fmla="*/ 1035366 h 1737364"/>
              <a:gd name="connsiteX9" fmla="*/ 933508 w 1802188"/>
              <a:gd name="connsiteY9" fmla="*/ 1363287 h 1737364"/>
              <a:gd name="connsiteX10" fmla="*/ 1428115 w 1802188"/>
              <a:gd name="connsiteY10" fmla="*/ 868680 h 1737364"/>
              <a:gd name="connsiteX11" fmla="*/ 933508 w 1802188"/>
              <a:gd name="connsiteY11" fmla="*/ 374073 h 1737364"/>
              <a:gd name="connsiteX12" fmla="*/ 618892 w 1802188"/>
              <a:gd name="connsiteY12" fmla="*/ 487017 h 1737364"/>
              <a:gd name="connsiteX13" fmla="*/ 616434 w 1802188"/>
              <a:gd name="connsiteY13" fmla="*/ 489418 h 1737364"/>
              <a:gd name="connsiteX14" fmla="*/ 613632 w 1802188"/>
              <a:gd name="connsiteY14" fmla="*/ 486616 h 1737364"/>
              <a:gd name="connsiteX15" fmla="*/ 630878 w 1802188"/>
              <a:gd name="connsiteY15" fmla="*/ 464838 h 1737364"/>
              <a:gd name="connsiteX16" fmla="*/ 813827 w 1802188"/>
              <a:gd name="connsiteY16" fmla="*/ 69570 h 1737364"/>
              <a:gd name="connsiteX17" fmla="*/ 823710 w 1802188"/>
              <a:gd name="connsiteY17" fmla="*/ 7790 h 1737364"/>
              <a:gd name="connsiteX18" fmla="*/ 933508 w 1802188"/>
              <a:gd name="connsiteY18" fmla="*/ 0 h 1737364"/>
              <a:gd name="connsiteX19" fmla="*/ 1802188 w 1802188"/>
              <a:gd name="connsiteY19" fmla="*/ 868680 h 1737364"/>
              <a:gd name="connsiteX0" fmla="*/ 1802188 w 1802188"/>
              <a:gd name="connsiteY0" fmla="*/ 868680 h 1737364"/>
              <a:gd name="connsiteX1" fmla="*/ 933508 w 1802188"/>
              <a:gd name="connsiteY1" fmla="*/ 1737360 h 1737364"/>
              <a:gd name="connsiteX2" fmla="*/ 125407 w 1802188"/>
              <a:gd name="connsiteY2" fmla="*/ 1302113 h 1737364"/>
              <a:gd name="connsiteX3" fmla="*/ 123965 w 1802188"/>
              <a:gd name="connsiteY3" fmla="*/ 1300225 h 1737364"/>
              <a:gd name="connsiteX4" fmla="*/ 0 w 1802188"/>
              <a:gd name="connsiteY4" fmla="*/ 1424190 h 1737364"/>
              <a:gd name="connsiteX5" fmla="*/ 0 w 1802188"/>
              <a:gd name="connsiteY5" fmla="*/ 907300 h 1737364"/>
              <a:gd name="connsiteX6" fmla="*/ 516890 w 1802188"/>
              <a:gd name="connsiteY6" fmla="*/ 907300 h 1737364"/>
              <a:gd name="connsiteX7" fmla="*/ 393898 w 1802188"/>
              <a:gd name="connsiteY7" fmla="*/ 1030292 h 1737364"/>
              <a:gd name="connsiteX8" fmla="*/ 398367 w 1802188"/>
              <a:gd name="connsiteY8" fmla="*/ 1035366 h 1737364"/>
              <a:gd name="connsiteX9" fmla="*/ 933508 w 1802188"/>
              <a:gd name="connsiteY9" fmla="*/ 1363287 h 1737364"/>
              <a:gd name="connsiteX10" fmla="*/ 1428115 w 1802188"/>
              <a:gd name="connsiteY10" fmla="*/ 868680 h 1737364"/>
              <a:gd name="connsiteX11" fmla="*/ 933508 w 1802188"/>
              <a:gd name="connsiteY11" fmla="*/ 374073 h 1737364"/>
              <a:gd name="connsiteX12" fmla="*/ 618892 w 1802188"/>
              <a:gd name="connsiteY12" fmla="*/ 487017 h 1737364"/>
              <a:gd name="connsiteX13" fmla="*/ 616434 w 1802188"/>
              <a:gd name="connsiteY13" fmla="*/ 489418 h 1737364"/>
              <a:gd name="connsiteX14" fmla="*/ 613632 w 1802188"/>
              <a:gd name="connsiteY14" fmla="*/ 486616 h 1737364"/>
              <a:gd name="connsiteX15" fmla="*/ 630878 w 1802188"/>
              <a:gd name="connsiteY15" fmla="*/ 464838 h 1737364"/>
              <a:gd name="connsiteX16" fmla="*/ 813827 w 1802188"/>
              <a:gd name="connsiteY16" fmla="*/ 69570 h 1737364"/>
              <a:gd name="connsiteX17" fmla="*/ 823710 w 1802188"/>
              <a:gd name="connsiteY17" fmla="*/ 7790 h 1737364"/>
              <a:gd name="connsiteX18" fmla="*/ 933508 w 1802188"/>
              <a:gd name="connsiteY18" fmla="*/ 0 h 1737364"/>
              <a:gd name="connsiteX19" fmla="*/ 1802188 w 1802188"/>
              <a:gd name="connsiteY19" fmla="*/ 868680 h 1737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02188" h="1737364">
                <a:moveTo>
                  <a:pt x="1802188" y="868680"/>
                </a:moveTo>
                <a:cubicBezTo>
                  <a:pt x="1802188" y="1348439"/>
                  <a:pt x="1404099" y="1738968"/>
                  <a:pt x="933508" y="1737360"/>
                </a:cubicBezTo>
                <a:cubicBezTo>
                  <a:pt x="492329" y="1735853"/>
                  <a:pt x="163837" y="1350334"/>
                  <a:pt x="125407" y="1302113"/>
                </a:cubicBezTo>
                <a:lnTo>
                  <a:pt x="123965" y="1300225"/>
                </a:lnTo>
                <a:lnTo>
                  <a:pt x="0" y="1424190"/>
                </a:lnTo>
                <a:lnTo>
                  <a:pt x="0" y="907300"/>
                </a:lnTo>
                <a:lnTo>
                  <a:pt x="516890" y="907300"/>
                </a:lnTo>
                <a:lnTo>
                  <a:pt x="393898" y="1030292"/>
                </a:lnTo>
                <a:lnTo>
                  <a:pt x="398367" y="1035366"/>
                </a:lnTo>
                <a:cubicBezTo>
                  <a:pt x="455698" y="1100273"/>
                  <a:pt x="647769" y="1360471"/>
                  <a:pt x="933508" y="1363287"/>
                </a:cubicBezTo>
                <a:cubicBezTo>
                  <a:pt x="1219247" y="1366103"/>
                  <a:pt x="1428115" y="1141844"/>
                  <a:pt x="1428115" y="868680"/>
                </a:cubicBezTo>
                <a:cubicBezTo>
                  <a:pt x="1428115" y="595516"/>
                  <a:pt x="1206672" y="374073"/>
                  <a:pt x="933508" y="374073"/>
                </a:cubicBezTo>
                <a:cubicBezTo>
                  <a:pt x="813999" y="374073"/>
                  <a:pt x="704390" y="416459"/>
                  <a:pt x="618892" y="487017"/>
                </a:cubicBezTo>
                <a:lnTo>
                  <a:pt x="616434" y="489418"/>
                </a:lnTo>
                <a:lnTo>
                  <a:pt x="613632" y="486616"/>
                </a:lnTo>
                <a:lnTo>
                  <a:pt x="630878" y="464838"/>
                </a:lnTo>
                <a:cubicBezTo>
                  <a:pt x="707825" y="358283"/>
                  <a:pt x="781487" y="223409"/>
                  <a:pt x="813827" y="69570"/>
                </a:cubicBezTo>
                <a:lnTo>
                  <a:pt x="823710" y="7790"/>
                </a:lnTo>
                <a:lnTo>
                  <a:pt x="933508" y="0"/>
                </a:lnTo>
                <a:cubicBezTo>
                  <a:pt x="1413267" y="0"/>
                  <a:pt x="1802188" y="388921"/>
                  <a:pt x="1802188" y="86868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3" name="자유형 14"/>
          <p:cNvSpPr/>
          <p:nvPr/>
        </p:nvSpPr>
        <p:spPr>
          <a:xfrm rot="16849634">
            <a:off x="3395378" y="2452113"/>
            <a:ext cx="513140" cy="468905"/>
          </a:xfrm>
          <a:custGeom>
            <a:avLst/>
            <a:gdLst>
              <a:gd name="connsiteX0" fmla="*/ 3492 w 401753"/>
              <a:gd name="connsiteY0" fmla="*/ 0 h 285316"/>
              <a:gd name="connsiteX1" fmla="*/ 401753 w 401753"/>
              <a:gd name="connsiteY1" fmla="*/ 0 h 285316"/>
              <a:gd name="connsiteX2" fmla="*/ 366660 w 401753"/>
              <a:gd name="connsiteY2" fmla="*/ 115528 h 285316"/>
              <a:gd name="connsiteX3" fmla="*/ 302859 w 401753"/>
              <a:gd name="connsiteY3" fmla="*/ 247977 h 285316"/>
              <a:gd name="connsiteX4" fmla="*/ 278824 w 401753"/>
              <a:gd name="connsiteY4" fmla="*/ 285316 h 285316"/>
              <a:gd name="connsiteX5" fmla="*/ 0 w 401753"/>
              <a:gd name="connsiteY5" fmla="*/ 6492 h 285316"/>
              <a:gd name="connsiteX6" fmla="*/ 3492 w 401753"/>
              <a:gd name="connsiteY6" fmla="*/ 0 h 28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1753" h="285316">
                <a:moveTo>
                  <a:pt x="3492" y="0"/>
                </a:moveTo>
                <a:lnTo>
                  <a:pt x="401753" y="0"/>
                </a:lnTo>
                <a:lnTo>
                  <a:pt x="366660" y="115528"/>
                </a:lnTo>
                <a:cubicBezTo>
                  <a:pt x="348106" y="162247"/>
                  <a:pt x="326370" y="206512"/>
                  <a:pt x="302859" y="247977"/>
                </a:cubicBezTo>
                <a:lnTo>
                  <a:pt x="278824" y="285316"/>
                </a:lnTo>
                <a:lnTo>
                  <a:pt x="0" y="6492"/>
                </a:lnTo>
                <a:lnTo>
                  <a:pt x="3492" y="0"/>
                </a:lnTo>
                <a:close/>
              </a:path>
            </a:pathLst>
          </a:cu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lumMod val="95000"/>
                  <a:lumOff val="5000"/>
                  <a:alpha val="40000"/>
                </a:scheme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4" name="자유형 15"/>
          <p:cNvSpPr/>
          <p:nvPr/>
        </p:nvSpPr>
        <p:spPr>
          <a:xfrm rot="10800000">
            <a:off x="2453654" y="2435918"/>
            <a:ext cx="1973891" cy="1038659"/>
          </a:xfrm>
          <a:custGeom>
            <a:avLst/>
            <a:gdLst>
              <a:gd name="connsiteX0" fmla="*/ 933508 w 1801696"/>
              <a:gd name="connsiteY0" fmla="*/ 859154 h 859158"/>
              <a:gd name="connsiteX1" fmla="*/ 125407 w 1801696"/>
              <a:gd name="connsiteY1" fmla="*/ 423907 h 859158"/>
              <a:gd name="connsiteX2" fmla="*/ 123965 w 1801696"/>
              <a:gd name="connsiteY2" fmla="*/ 422019 h 859158"/>
              <a:gd name="connsiteX3" fmla="*/ 0 w 1801696"/>
              <a:gd name="connsiteY3" fmla="*/ 545984 h 859158"/>
              <a:gd name="connsiteX4" fmla="*/ 0 w 1801696"/>
              <a:gd name="connsiteY4" fmla="*/ 29094 h 859158"/>
              <a:gd name="connsiteX5" fmla="*/ 516890 w 1801696"/>
              <a:gd name="connsiteY5" fmla="*/ 29094 h 859158"/>
              <a:gd name="connsiteX6" fmla="*/ 393898 w 1801696"/>
              <a:gd name="connsiteY6" fmla="*/ 152086 h 859158"/>
              <a:gd name="connsiteX7" fmla="*/ 398367 w 1801696"/>
              <a:gd name="connsiteY7" fmla="*/ 157160 h 859158"/>
              <a:gd name="connsiteX8" fmla="*/ 933508 w 1801696"/>
              <a:gd name="connsiteY8" fmla="*/ 485081 h 859158"/>
              <a:gd name="connsiteX9" fmla="*/ 1418158 w 1801696"/>
              <a:gd name="connsiteY9" fmla="*/ 90287 h 859158"/>
              <a:gd name="connsiteX10" fmla="*/ 1427165 w 1801696"/>
              <a:gd name="connsiteY10" fmla="*/ 0 h 859158"/>
              <a:gd name="connsiteX11" fmla="*/ 1801696 w 1801696"/>
              <a:gd name="connsiteY11" fmla="*/ 0 h 859158"/>
              <a:gd name="connsiteX12" fmla="*/ 1797602 w 1801696"/>
              <a:gd name="connsiteY12" fmla="*/ 79309 h 859158"/>
              <a:gd name="connsiteX13" fmla="*/ 933508 w 1801696"/>
              <a:gd name="connsiteY13" fmla="*/ 859154 h 859158"/>
              <a:gd name="connsiteX0" fmla="*/ 933508 w 1801696"/>
              <a:gd name="connsiteY0" fmla="*/ 865549 h 865553"/>
              <a:gd name="connsiteX1" fmla="*/ 125407 w 1801696"/>
              <a:gd name="connsiteY1" fmla="*/ 430302 h 865553"/>
              <a:gd name="connsiteX2" fmla="*/ 123965 w 1801696"/>
              <a:gd name="connsiteY2" fmla="*/ 428414 h 865553"/>
              <a:gd name="connsiteX3" fmla="*/ 0 w 1801696"/>
              <a:gd name="connsiteY3" fmla="*/ 552379 h 865553"/>
              <a:gd name="connsiteX4" fmla="*/ 0 w 1801696"/>
              <a:gd name="connsiteY4" fmla="*/ 35489 h 865553"/>
              <a:gd name="connsiteX5" fmla="*/ 516890 w 1801696"/>
              <a:gd name="connsiteY5" fmla="*/ 35489 h 865553"/>
              <a:gd name="connsiteX6" fmla="*/ 393898 w 1801696"/>
              <a:gd name="connsiteY6" fmla="*/ 158481 h 865553"/>
              <a:gd name="connsiteX7" fmla="*/ 398367 w 1801696"/>
              <a:gd name="connsiteY7" fmla="*/ 163555 h 865553"/>
              <a:gd name="connsiteX8" fmla="*/ 933508 w 1801696"/>
              <a:gd name="connsiteY8" fmla="*/ 491476 h 865553"/>
              <a:gd name="connsiteX9" fmla="*/ 1418158 w 1801696"/>
              <a:gd name="connsiteY9" fmla="*/ 96682 h 865553"/>
              <a:gd name="connsiteX10" fmla="*/ 1535870 w 1801696"/>
              <a:gd name="connsiteY10" fmla="*/ 0 h 865553"/>
              <a:gd name="connsiteX11" fmla="*/ 1801696 w 1801696"/>
              <a:gd name="connsiteY11" fmla="*/ 6395 h 865553"/>
              <a:gd name="connsiteX12" fmla="*/ 1797602 w 1801696"/>
              <a:gd name="connsiteY12" fmla="*/ 85704 h 865553"/>
              <a:gd name="connsiteX13" fmla="*/ 933508 w 1801696"/>
              <a:gd name="connsiteY13" fmla="*/ 865549 h 865553"/>
              <a:gd name="connsiteX0" fmla="*/ 933508 w 1801696"/>
              <a:gd name="connsiteY0" fmla="*/ 865549 h 865553"/>
              <a:gd name="connsiteX1" fmla="*/ 125407 w 1801696"/>
              <a:gd name="connsiteY1" fmla="*/ 430302 h 865553"/>
              <a:gd name="connsiteX2" fmla="*/ 123965 w 1801696"/>
              <a:gd name="connsiteY2" fmla="*/ 428414 h 865553"/>
              <a:gd name="connsiteX3" fmla="*/ 0 w 1801696"/>
              <a:gd name="connsiteY3" fmla="*/ 552379 h 865553"/>
              <a:gd name="connsiteX4" fmla="*/ 0 w 1801696"/>
              <a:gd name="connsiteY4" fmla="*/ 35489 h 865553"/>
              <a:gd name="connsiteX5" fmla="*/ 516890 w 1801696"/>
              <a:gd name="connsiteY5" fmla="*/ 35489 h 865553"/>
              <a:gd name="connsiteX6" fmla="*/ 393898 w 1801696"/>
              <a:gd name="connsiteY6" fmla="*/ 158481 h 865553"/>
              <a:gd name="connsiteX7" fmla="*/ 398367 w 1801696"/>
              <a:gd name="connsiteY7" fmla="*/ 163555 h 865553"/>
              <a:gd name="connsiteX8" fmla="*/ 933508 w 1801696"/>
              <a:gd name="connsiteY8" fmla="*/ 491476 h 865553"/>
              <a:gd name="connsiteX9" fmla="*/ 1507679 w 1801696"/>
              <a:gd name="connsiteY9" fmla="*/ 320486 h 865553"/>
              <a:gd name="connsiteX10" fmla="*/ 1535870 w 1801696"/>
              <a:gd name="connsiteY10" fmla="*/ 0 h 865553"/>
              <a:gd name="connsiteX11" fmla="*/ 1801696 w 1801696"/>
              <a:gd name="connsiteY11" fmla="*/ 6395 h 865553"/>
              <a:gd name="connsiteX12" fmla="*/ 1797602 w 1801696"/>
              <a:gd name="connsiteY12" fmla="*/ 85704 h 865553"/>
              <a:gd name="connsiteX13" fmla="*/ 933508 w 1801696"/>
              <a:gd name="connsiteY13" fmla="*/ 865549 h 865553"/>
              <a:gd name="connsiteX0" fmla="*/ 933508 w 1801696"/>
              <a:gd name="connsiteY0" fmla="*/ 865549 h 865553"/>
              <a:gd name="connsiteX1" fmla="*/ 125407 w 1801696"/>
              <a:gd name="connsiteY1" fmla="*/ 430302 h 865553"/>
              <a:gd name="connsiteX2" fmla="*/ 123965 w 1801696"/>
              <a:gd name="connsiteY2" fmla="*/ 428414 h 865553"/>
              <a:gd name="connsiteX3" fmla="*/ 0 w 1801696"/>
              <a:gd name="connsiteY3" fmla="*/ 552379 h 865553"/>
              <a:gd name="connsiteX4" fmla="*/ 0 w 1801696"/>
              <a:gd name="connsiteY4" fmla="*/ 35489 h 865553"/>
              <a:gd name="connsiteX5" fmla="*/ 516890 w 1801696"/>
              <a:gd name="connsiteY5" fmla="*/ 35489 h 865553"/>
              <a:gd name="connsiteX6" fmla="*/ 393898 w 1801696"/>
              <a:gd name="connsiteY6" fmla="*/ 158481 h 865553"/>
              <a:gd name="connsiteX7" fmla="*/ 398367 w 1801696"/>
              <a:gd name="connsiteY7" fmla="*/ 163555 h 865553"/>
              <a:gd name="connsiteX8" fmla="*/ 780042 w 1801696"/>
              <a:gd name="connsiteY8" fmla="*/ 612970 h 865553"/>
              <a:gd name="connsiteX9" fmla="*/ 1507679 w 1801696"/>
              <a:gd name="connsiteY9" fmla="*/ 320486 h 865553"/>
              <a:gd name="connsiteX10" fmla="*/ 1535870 w 1801696"/>
              <a:gd name="connsiteY10" fmla="*/ 0 h 865553"/>
              <a:gd name="connsiteX11" fmla="*/ 1801696 w 1801696"/>
              <a:gd name="connsiteY11" fmla="*/ 6395 h 865553"/>
              <a:gd name="connsiteX12" fmla="*/ 1797602 w 1801696"/>
              <a:gd name="connsiteY12" fmla="*/ 85704 h 865553"/>
              <a:gd name="connsiteX13" fmla="*/ 933508 w 1801696"/>
              <a:gd name="connsiteY13" fmla="*/ 865549 h 865553"/>
              <a:gd name="connsiteX0" fmla="*/ 933508 w 1797602"/>
              <a:gd name="connsiteY0" fmla="*/ 865549 h 865553"/>
              <a:gd name="connsiteX1" fmla="*/ 125407 w 1797602"/>
              <a:gd name="connsiteY1" fmla="*/ 430302 h 865553"/>
              <a:gd name="connsiteX2" fmla="*/ 123965 w 1797602"/>
              <a:gd name="connsiteY2" fmla="*/ 428414 h 865553"/>
              <a:gd name="connsiteX3" fmla="*/ 0 w 1797602"/>
              <a:gd name="connsiteY3" fmla="*/ 552379 h 865553"/>
              <a:gd name="connsiteX4" fmla="*/ 0 w 1797602"/>
              <a:gd name="connsiteY4" fmla="*/ 35489 h 865553"/>
              <a:gd name="connsiteX5" fmla="*/ 516890 w 1797602"/>
              <a:gd name="connsiteY5" fmla="*/ 35489 h 865553"/>
              <a:gd name="connsiteX6" fmla="*/ 393898 w 1797602"/>
              <a:gd name="connsiteY6" fmla="*/ 158481 h 865553"/>
              <a:gd name="connsiteX7" fmla="*/ 398367 w 1797602"/>
              <a:gd name="connsiteY7" fmla="*/ 163555 h 865553"/>
              <a:gd name="connsiteX8" fmla="*/ 780042 w 1797602"/>
              <a:gd name="connsiteY8" fmla="*/ 612970 h 865553"/>
              <a:gd name="connsiteX9" fmla="*/ 1507679 w 1797602"/>
              <a:gd name="connsiteY9" fmla="*/ 320486 h 865553"/>
              <a:gd name="connsiteX10" fmla="*/ 1535870 w 1797602"/>
              <a:gd name="connsiteY10" fmla="*/ 0 h 865553"/>
              <a:gd name="connsiteX11" fmla="*/ 1718569 w 1797602"/>
              <a:gd name="connsiteY11" fmla="*/ 19184 h 865553"/>
              <a:gd name="connsiteX12" fmla="*/ 1797602 w 1797602"/>
              <a:gd name="connsiteY12" fmla="*/ 85704 h 865553"/>
              <a:gd name="connsiteX13" fmla="*/ 933508 w 1797602"/>
              <a:gd name="connsiteY13" fmla="*/ 865549 h 865553"/>
              <a:gd name="connsiteX0" fmla="*/ 933508 w 1797602"/>
              <a:gd name="connsiteY0" fmla="*/ 865549 h 865553"/>
              <a:gd name="connsiteX1" fmla="*/ 125407 w 1797602"/>
              <a:gd name="connsiteY1" fmla="*/ 430302 h 865553"/>
              <a:gd name="connsiteX2" fmla="*/ 123965 w 1797602"/>
              <a:gd name="connsiteY2" fmla="*/ 428414 h 865553"/>
              <a:gd name="connsiteX3" fmla="*/ 0 w 1797602"/>
              <a:gd name="connsiteY3" fmla="*/ 552379 h 865553"/>
              <a:gd name="connsiteX4" fmla="*/ 0 w 1797602"/>
              <a:gd name="connsiteY4" fmla="*/ 35489 h 865553"/>
              <a:gd name="connsiteX5" fmla="*/ 516890 w 1797602"/>
              <a:gd name="connsiteY5" fmla="*/ 35489 h 865553"/>
              <a:gd name="connsiteX6" fmla="*/ 393898 w 1797602"/>
              <a:gd name="connsiteY6" fmla="*/ 158481 h 865553"/>
              <a:gd name="connsiteX7" fmla="*/ 398367 w 1797602"/>
              <a:gd name="connsiteY7" fmla="*/ 163555 h 865553"/>
              <a:gd name="connsiteX8" fmla="*/ 863169 w 1797602"/>
              <a:gd name="connsiteY8" fmla="*/ 529842 h 865553"/>
              <a:gd name="connsiteX9" fmla="*/ 1507679 w 1797602"/>
              <a:gd name="connsiteY9" fmla="*/ 320486 h 865553"/>
              <a:gd name="connsiteX10" fmla="*/ 1535870 w 1797602"/>
              <a:gd name="connsiteY10" fmla="*/ 0 h 865553"/>
              <a:gd name="connsiteX11" fmla="*/ 1718569 w 1797602"/>
              <a:gd name="connsiteY11" fmla="*/ 19184 h 865553"/>
              <a:gd name="connsiteX12" fmla="*/ 1797602 w 1797602"/>
              <a:gd name="connsiteY12" fmla="*/ 85704 h 865553"/>
              <a:gd name="connsiteX13" fmla="*/ 933508 w 1797602"/>
              <a:gd name="connsiteY13" fmla="*/ 865549 h 865553"/>
              <a:gd name="connsiteX0" fmla="*/ 933508 w 1797602"/>
              <a:gd name="connsiteY0" fmla="*/ 865549 h 865553"/>
              <a:gd name="connsiteX1" fmla="*/ 125407 w 1797602"/>
              <a:gd name="connsiteY1" fmla="*/ 430302 h 865553"/>
              <a:gd name="connsiteX2" fmla="*/ 123965 w 1797602"/>
              <a:gd name="connsiteY2" fmla="*/ 428414 h 865553"/>
              <a:gd name="connsiteX3" fmla="*/ 0 w 1797602"/>
              <a:gd name="connsiteY3" fmla="*/ 552379 h 865553"/>
              <a:gd name="connsiteX4" fmla="*/ 0 w 1797602"/>
              <a:gd name="connsiteY4" fmla="*/ 35489 h 865553"/>
              <a:gd name="connsiteX5" fmla="*/ 516890 w 1797602"/>
              <a:gd name="connsiteY5" fmla="*/ 35489 h 865553"/>
              <a:gd name="connsiteX6" fmla="*/ 393898 w 1797602"/>
              <a:gd name="connsiteY6" fmla="*/ 158481 h 865553"/>
              <a:gd name="connsiteX7" fmla="*/ 398367 w 1797602"/>
              <a:gd name="connsiteY7" fmla="*/ 163555 h 865553"/>
              <a:gd name="connsiteX8" fmla="*/ 863169 w 1797602"/>
              <a:gd name="connsiteY8" fmla="*/ 529842 h 865553"/>
              <a:gd name="connsiteX9" fmla="*/ 1507679 w 1797602"/>
              <a:gd name="connsiteY9" fmla="*/ 320486 h 865553"/>
              <a:gd name="connsiteX10" fmla="*/ 1535870 w 1797602"/>
              <a:gd name="connsiteY10" fmla="*/ 0 h 865553"/>
              <a:gd name="connsiteX11" fmla="*/ 1718569 w 1797602"/>
              <a:gd name="connsiteY11" fmla="*/ 19184 h 865553"/>
              <a:gd name="connsiteX12" fmla="*/ 1797602 w 1797602"/>
              <a:gd name="connsiteY12" fmla="*/ 85704 h 865553"/>
              <a:gd name="connsiteX13" fmla="*/ 933508 w 1797602"/>
              <a:gd name="connsiteY13" fmla="*/ 865549 h 865553"/>
              <a:gd name="connsiteX0" fmla="*/ 933508 w 1797602"/>
              <a:gd name="connsiteY0" fmla="*/ 865549 h 865553"/>
              <a:gd name="connsiteX1" fmla="*/ 125407 w 1797602"/>
              <a:gd name="connsiteY1" fmla="*/ 430302 h 865553"/>
              <a:gd name="connsiteX2" fmla="*/ 123965 w 1797602"/>
              <a:gd name="connsiteY2" fmla="*/ 428414 h 865553"/>
              <a:gd name="connsiteX3" fmla="*/ 0 w 1797602"/>
              <a:gd name="connsiteY3" fmla="*/ 552379 h 865553"/>
              <a:gd name="connsiteX4" fmla="*/ 0 w 1797602"/>
              <a:gd name="connsiteY4" fmla="*/ 35489 h 865553"/>
              <a:gd name="connsiteX5" fmla="*/ 516890 w 1797602"/>
              <a:gd name="connsiteY5" fmla="*/ 35489 h 865553"/>
              <a:gd name="connsiteX6" fmla="*/ 393898 w 1797602"/>
              <a:gd name="connsiteY6" fmla="*/ 158481 h 865553"/>
              <a:gd name="connsiteX7" fmla="*/ 398367 w 1797602"/>
              <a:gd name="connsiteY7" fmla="*/ 163555 h 865553"/>
              <a:gd name="connsiteX8" fmla="*/ 914324 w 1797602"/>
              <a:gd name="connsiteY8" fmla="*/ 510659 h 865553"/>
              <a:gd name="connsiteX9" fmla="*/ 1507679 w 1797602"/>
              <a:gd name="connsiteY9" fmla="*/ 320486 h 865553"/>
              <a:gd name="connsiteX10" fmla="*/ 1535870 w 1797602"/>
              <a:gd name="connsiteY10" fmla="*/ 0 h 865553"/>
              <a:gd name="connsiteX11" fmla="*/ 1718569 w 1797602"/>
              <a:gd name="connsiteY11" fmla="*/ 19184 h 865553"/>
              <a:gd name="connsiteX12" fmla="*/ 1797602 w 1797602"/>
              <a:gd name="connsiteY12" fmla="*/ 85704 h 865553"/>
              <a:gd name="connsiteX13" fmla="*/ 933508 w 1797602"/>
              <a:gd name="connsiteY13" fmla="*/ 865549 h 865553"/>
              <a:gd name="connsiteX0" fmla="*/ 933508 w 1797602"/>
              <a:gd name="connsiteY0" fmla="*/ 865549 h 865553"/>
              <a:gd name="connsiteX1" fmla="*/ 125407 w 1797602"/>
              <a:gd name="connsiteY1" fmla="*/ 430302 h 865553"/>
              <a:gd name="connsiteX2" fmla="*/ 123965 w 1797602"/>
              <a:gd name="connsiteY2" fmla="*/ 428414 h 865553"/>
              <a:gd name="connsiteX3" fmla="*/ 0 w 1797602"/>
              <a:gd name="connsiteY3" fmla="*/ 552379 h 865553"/>
              <a:gd name="connsiteX4" fmla="*/ 0 w 1797602"/>
              <a:gd name="connsiteY4" fmla="*/ 35489 h 865553"/>
              <a:gd name="connsiteX5" fmla="*/ 516890 w 1797602"/>
              <a:gd name="connsiteY5" fmla="*/ 35489 h 865553"/>
              <a:gd name="connsiteX6" fmla="*/ 393898 w 1797602"/>
              <a:gd name="connsiteY6" fmla="*/ 158481 h 865553"/>
              <a:gd name="connsiteX7" fmla="*/ 398367 w 1797602"/>
              <a:gd name="connsiteY7" fmla="*/ 163555 h 865553"/>
              <a:gd name="connsiteX8" fmla="*/ 914324 w 1797602"/>
              <a:gd name="connsiteY8" fmla="*/ 510659 h 865553"/>
              <a:gd name="connsiteX9" fmla="*/ 1507679 w 1797602"/>
              <a:gd name="connsiteY9" fmla="*/ 320486 h 865553"/>
              <a:gd name="connsiteX10" fmla="*/ 1535870 w 1797602"/>
              <a:gd name="connsiteY10" fmla="*/ 0 h 865553"/>
              <a:gd name="connsiteX11" fmla="*/ 1718569 w 1797602"/>
              <a:gd name="connsiteY11" fmla="*/ 19184 h 865553"/>
              <a:gd name="connsiteX12" fmla="*/ 1797602 w 1797602"/>
              <a:gd name="connsiteY12" fmla="*/ 85704 h 865553"/>
              <a:gd name="connsiteX13" fmla="*/ 933508 w 1797602"/>
              <a:gd name="connsiteY13" fmla="*/ 865549 h 865553"/>
              <a:gd name="connsiteX0" fmla="*/ 933508 w 1797602"/>
              <a:gd name="connsiteY0" fmla="*/ 865549 h 865553"/>
              <a:gd name="connsiteX1" fmla="*/ 125407 w 1797602"/>
              <a:gd name="connsiteY1" fmla="*/ 430302 h 865553"/>
              <a:gd name="connsiteX2" fmla="*/ 123965 w 1797602"/>
              <a:gd name="connsiteY2" fmla="*/ 428414 h 865553"/>
              <a:gd name="connsiteX3" fmla="*/ 0 w 1797602"/>
              <a:gd name="connsiteY3" fmla="*/ 552379 h 865553"/>
              <a:gd name="connsiteX4" fmla="*/ 0 w 1797602"/>
              <a:gd name="connsiteY4" fmla="*/ 35489 h 865553"/>
              <a:gd name="connsiteX5" fmla="*/ 516890 w 1797602"/>
              <a:gd name="connsiteY5" fmla="*/ 35489 h 865553"/>
              <a:gd name="connsiteX6" fmla="*/ 393898 w 1797602"/>
              <a:gd name="connsiteY6" fmla="*/ 158481 h 865553"/>
              <a:gd name="connsiteX7" fmla="*/ 206534 w 1797602"/>
              <a:gd name="connsiteY7" fmla="*/ 163555 h 865553"/>
              <a:gd name="connsiteX8" fmla="*/ 914324 w 1797602"/>
              <a:gd name="connsiteY8" fmla="*/ 510659 h 865553"/>
              <a:gd name="connsiteX9" fmla="*/ 1507679 w 1797602"/>
              <a:gd name="connsiteY9" fmla="*/ 320486 h 865553"/>
              <a:gd name="connsiteX10" fmla="*/ 1535870 w 1797602"/>
              <a:gd name="connsiteY10" fmla="*/ 0 h 865553"/>
              <a:gd name="connsiteX11" fmla="*/ 1718569 w 1797602"/>
              <a:gd name="connsiteY11" fmla="*/ 19184 h 865553"/>
              <a:gd name="connsiteX12" fmla="*/ 1797602 w 1797602"/>
              <a:gd name="connsiteY12" fmla="*/ 85704 h 865553"/>
              <a:gd name="connsiteX13" fmla="*/ 933508 w 1797602"/>
              <a:gd name="connsiteY13" fmla="*/ 865549 h 865553"/>
              <a:gd name="connsiteX0" fmla="*/ 933508 w 1797602"/>
              <a:gd name="connsiteY0" fmla="*/ 865549 h 865553"/>
              <a:gd name="connsiteX1" fmla="*/ 125407 w 1797602"/>
              <a:gd name="connsiteY1" fmla="*/ 430302 h 865553"/>
              <a:gd name="connsiteX2" fmla="*/ 123965 w 1797602"/>
              <a:gd name="connsiteY2" fmla="*/ 428414 h 865553"/>
              <a:gd name="connsiteX3" fmla="*/ 0 w 1797602"/>
              <a:gd name="connsiteY3" fmla="*/ 552379 h 865553"/>
              <a:gd name="connsiteX4" fmla="*/ 0 w 1797602"/>
              <a:gd name="connsiteY4" fmla="*/ 35489 h 865553"/>
              <a:gd name="connsiteX5" fmla="*/ 516890 w 1797602"/>
              <a:gd name="connsiteY5" fmla="*/ 35489 h 865553"/>
              <a:gd name="connsiteX6" fmla="*/ 234037 w 1797602"/>
              <a:gd name="connsiteY6" fmla="*/ 113720 h 865553"/>
              <a:gd name="connsiteX7" fmla="*/ 206534 w 1797602"/>
              <a:gd name="connsiteY7" fmla="*/ 163555 h 865553"/>
              <a:gd name="connsiteX8" fmla="*/ 914324 w 1797602"/>
              <a:gd name="connsiteY8" fmla="*/ 510659 h 865553"/>
              <a:gd name="connsiteX9" fmla="*/ 1507679 w 1797602"/>
              <a:gd name="connsiteY9" fmla="*/ 320486 h 865553"/>
              <a:gd name="connsiteX10" fmla="*/ 1535870 w 1797602"/>
              <a:gd name="connsiteY10" fmla="*/ 0 h 865553"/>
              <a:gd name="connsiteX11" fmla="*/ 1718569 w 1797602"/>
              <a:gd name="connsiteY11" fmla="*/ 19184 h 865553"/>
              <a:gd name="connsiteX12" fmla="*/ 1797602 w 1797602"/>
              <a:gd name="connsiteY12" fmla="*/ 85704 h 865553"/>
              <a:gd name="connsiteX13" fmla="*/ 933508 w 1797602"/>
              <a:gd name="connsiteY13" fmla="*/ 865549 h 865553"/>
              <a:gd name="connsiteX0" fmla="*/ 1718569 w 1810009"/>
              <a:gd name="connsiteY0" fmla="*/ 19184 h 865553"/>
              <a:gd name="connsiteX1" fmla="*/ 1797602 w 1810009"/>
              <a:gd name="connsiteY1" fmla="*/ 85704 h 865553"/>
              <a:gd name="connsiteX2" fmla="*/ 933508 w 1810009"/>
              <a:gd name="connsiteY2" fmla="*/ 865549 h 865553"/>
              <a:gd name="connsiteX3" fmla="*/ 125407 w 1810009"/>
              <a:gd name="connsiteY3" fmla="*/ 430302 h 865553"/>
              <a:gd name="connsiteX4" fmla="*/ 123965 w 1810009"/>
              <a:gd name="connsiteY4" fmla="*/ 428414 h 865553"/>
              <a:gd name="connsiteX5" fmla="*/ 0 w 1810009"/>
              <a:gd name="connsiteY5" fmla="*/ 552379 h 865553"/>
              <a:gd name="connsiteX6" fmla="*/ 0 w 1810009"/>
              <a:gd name="connsiteY6" fmla="*/ 35489 h 865553"/>
              <a:gd name="connsiteX7" fmla="*/ 516890 w 1810009"/>
              <a:gd name="connsiteY7" fmla="*/ 35489 h 865553"/>
              <a:gd name="connsiteX8" fmla="*/ 234037 w 1810009"/>
              <a:gd name="connsiteY8" fmla="*/ 113720 h 865553"/>
              <a:gd name="connsiteX9" fmla="*/ 206534 w 1810009"/>
              <a:gd name="connsiteY9" fmla="*/ 163555 h 865553"/>
              <a:gd name="connsiteX10" fmla="*/ 914324 w 1810009"/>
              <a:gd name="connsiteY10" fmla="*/ 510659 h 865553"/>
              <a:gd name="connsiteX11" fmla="*/ 1507679 w 1810009"/>
              <a:gd name="connsiteY11" fmla="*/ 320486 h 865553"/>
              <a:gd name="connsiteX12" fmla="*/ 1535870 w 1810009"/>
              <a:gd name="connsiteY12" fmla="*/ 0 h 865553"/>
              <a:gd name="connsiteX13" fmla="*/ 1810009 w 1810009"/>
              <a:gd name="connsiteY13" fmla="*/ 110624 h 865553"/>
              <a:gd name="connsiteX0" fmla="*/ 1718569 w 1797602"/>
              <a:gd name="connsiteY0" fmla="*/ 19184 h 865553"/>
              <a:gd name="connsiteX1" fmla="*/ 1797602 w 1797602"/>
              <a:gd name="connsiteY1" fmla="*/ 85704 h 865553"/>
              <a:gd name="connsiteX2" fmla="*/ 933508 w 1797602"/>
              <a:gd name="connsiteY2" fmla="*/ 865549 h 865553"/>
              <a:gd name="connsiteX3" fmla="*/ 125407 w 1797602"/>
              <a:gd name="connsiteY3" fmla="*/ 430302 h 865553"/>
              <a:gd name="connsiteX4" fmla="*/ 123965 w 1797602"/>
              <a:gd name="connsiteY4" fmla="*/ 428414 h 865553"/>
              <a:gd name="connsiteX5" fmla="*/ 0 w 1797602"/>
              <a:gd name="connsiteY5" fmla="*/ 552379 h 865553"/>
              <a:gd name="connsiteX6" fmla="*/ 0 w 1797602"/>
              <a:gd name="connsiteY6" fmla="*/ 35489 h 865553"/>
              <a:gd name="connsiteX7" fmla="*/ 516890 w 1797602"/>
              <a:gd name="connsiteY7" fmla="*/ 35489 h 865553"/>
              <a:gd name="connsiteX8" fmla="*/ 234037 w 1797602"/>
              <a:gd name="connsiteY8" fmla="*/ 113720 h 865553"/>
              <a:gd name="connsiteX9" fmla="*/ 206534 w 1797602"/>
              <a:gd name="connsiteY9" fmla="*/ 163555 h 865553"/>
              <a:gd name="connsiteX10" fmla="*/ 914324 w 1797602"/>
              <a:gd name="connsiteY10" fmla="*/ 510659 h 865553"/>
              <a:gd name="connsiteX11" fmla="*/ 1507679 w 1797602"/>
              <a:gd name="connsiteY11" fmla="*/ 320486 h 865553"/>
              <a:gd name="connsiteX12" fmla="*/ 1535870 w 1797602"/>
              <a:gd name="connsiteY12" fmla="*/ 0 h 865553"/>
              <a:gd name="connsiteX13" fmla="*/ 1644909 w 1797602"/>
              <a:gd name="connsiteY13" fmla="*/ 91574 h 865553"/>
              <a:gd name="connsiteX0" fmla="*/ 1556644 w 1797602"/>
              <a:gd name="connsiteY0" fmla="*/ 292234 h 865553"/>
              <a:gd name="connsiteX1" fmla="*/ 1797602 w 1797602"/>
              <a:gd name="connsiteY1" fmla="*/ 85704 h 865553"/>
              <a:gd name="connsiteX2" fmla="*/ 933508 w 1797602"/>
              <a:gd name="connsiteY2" fmla="*/ 865549 h 865553"/>
              <a:gd name="connsiteX3" fmla="*/ 125407 w 1797602"/>
              <a:gd name="connsiteY3" fmla="*/ 430302 h 865553"/>
              <a:gd name="connsiteX4" fmla="*/ 123965 w 1797602"/>
              <a:gd name="connsiteY4" fmla="*/ 428414 h 865553"/>
              <a:gd name="connsiteX5" fmla="*/ 0 w 1797602"/>
              <a:gd name="connsiteY5" fmla="*/ 552379 h 865553"/>
              <a:gd name="connsiteX6" fmla="*/ 0 w 1797602"/>
              <a:gd name="connsiteY6" fmla="*/ 35489 h 865553"/>
              <a:gd name="connsiteX7" fmla="*/ 516890 w 1797602"/>
              <a:gd name="connsiteY7" fmla="*/ 35489 h 865553"/>
              <a:gd name="connsiteX8" fmla="*/ 234037 w 1797602"/>
              <a:gd name="connsiteY8" fmla="*/ 113720 h 865553"/>
              <a:gd name="connsiteX9" fmla="*/ 206534 w 1797602"/>
              <a:gd name="connsiteY9" fmla="*/ 163555 h 865553"/>
              <a:gd name="connsiteX10" fmla="*/ 914324 w 1797602"/>
              <a:gd name="connsiteY10" fmla="*/ 510659 h 865553"/>
              <a:gd name="connsiteX11" fmla="*/ 1507679 w 1797602"/>
              <a:gd name="connsiteY11" fmla="*/ 320486 h 865553"/>
              <a:gd name="connsiteX12" fmla="*/ 1535870 w 1797602"/>
              <a:gd name="connsiteY12" fmla="*/ 0 h 865553"/>
              <a:gd name="connsiteX13" fmla="*/ 1644909 w 1797602"/>
              <a:gd name="connsiteY13" fmla="*/ 91574 h 865553"/>
              <a:gd name="connsiteX0" fmla="*/ 1556644 w 1797602"/>
              <a:gd name="connsiteY0" fmla="*/ 292234 h 865553"/>
              <a:gd name="connsiteX1" fmla="*/ 1797602 w 1797602"/>
              <a:gd name="connsiteY1" fmla="*/ 85704 h 865553"/>
              <a:gd name="connsiteX2" fmla="*/ 933508 w 1797602"/>
              <a:gd name="connsiteY2" fmla="*/ 865549 h 865553"/>
              <a:gd name="connsiteX3" fmla="*/ 125407 w 1797602"/>
              <a:gd name="connsiteY3" fmla="*/ 430302 h 865553"/>
              <a:gd name="connsiteX4" fmla="*/ 123965 w 1797602"/>
              <a:gd name="connsiteY4" fmla="*/ 428414 h 865553"/>
              <a:gd name="connsiteX5" fmla="*/ 0 w 1797602"/>
              <a:gd name="connsiteY5" fmla="*/ 552379 h 865553"/>
              <a:gd name="connsiteX6" fmla="*/ 0 w 1797602"/>
              <a:gd name="connsiteY6" fmla="*/ 35489 h 865553"/>
              <a:gd name="connsiteX7" fmla="*/ 516890 w 1797602"/>
              <a:gd name="connsiteY7" fmla="*/ 35489 h 865553"/>
              <a:gd name="connsiteX8" fmla="*/ 234037 w 1797602"/>
              <a:gd name="connsiteY8" fmla="*/ 113720 h 865553"/>
              <a:gd name="connsiteX9" fmla="*/ 206534 w 1797602"/>
              <a:gd name="connsiteY9" fmla="*/ 163555 h 865553"/>
              <a:gd name="connsiteX10" fmla="*/ 914324 w 1797602"/>
              <a:gd name="connsiteY10" fmla="*/ 510659 h 865553"/>
              <a:gd name="connsiteX11" fmla="*/ 1507679 w 1797602"/>
              <a:gd name="connsiteY11" fmla="*/ 320486 h 865553"/>
              <a:gd name="connsiteX12" fmla="*/ 1535870 w 1797602"/>
              <a:gd name="connsiteY12" fmla="*/ 0 h 865553"/>
              <a:gd name="connsiteX13" fmla="*/ 1644909 w 1797602"/>
              <a:gd name="connsiteY13" fmla="*/ 91574 h 865553"/>
              <a:gd name="connsiteX0" fmla="*/ 1556644 w 1644909"/>
              <a:gd name="connsiteY0" fmla="*/ 292234 h 865549"/>
              <a:gd name="connsiteX1" fmla="*/ 933508 w 1644909"/>
              <a:gd name="connsiteY1" fmla="*/ 865549 h 865549"/>
              <a:gd name="connsiteX2" fmla="*/ 125407 w 1644909"/>
              <a:gd name="connsiteY2" fmla="*/ 430302 h 865549"/>
              <a:gd name="connsiteX3" fmla="*/ 123965 w 1644909"/>
              <a:gd name="connsiteY3" fmla="*/ 428414 h 865549"/>
              <a:gd name="connsiteX4" fmla="*/ 0 w 1644909"/>
              <a:gd name="connsiteY4" fmla="*/ 552379 h 865549"/>
              <a:gd name="connsiteX5" fmla="*/ 0 w 1644909"/>
              <a:gd name="connsiteY5" fmla="*/ 35489 h 865549"/>
              <a:gd name="connsiteX6" fmla="*/ 516890 w 1644909"/>
              <a:gd name="connsiteY6" fmla="*/ 35489 h 865549"/>
              <a:gd name="connsiteX7" fmla="*/ 234037 w 1644909"/>
              <a:gd name="connsiteY7" fmla="*/ 113720 h 865549"/>
              <a:gd name="connsiteX8" fmla="*/ 206534 w 1644909"/>
              <a:gd name="connsiteY8" fmla="*/ 163555 h 865549"/>
              <a:gd name="connsiteX9" fmla="*/ 914324 w 1644909"/>
              <a:gd name="connsiteY9" fmla="*/ 510659 h 865549"/>
              <a:gd name="connsiteX10" fmla="*/ 1507679 w 1644909"/>
              <a:gd name="connsiteY10" fmla="*/ 320486 h 865549"/>
              <a:gd name="connsiteX11" fmla="*/ 1535870 w 1644909"/>
              <a:gd name="connsiteY11" fmla="*/ 0 h 865549"/>
              <a:gd name="connsiteX12" fmla="*/ 1644909 w 1644909"/>
              <a:gd name="connsiteY12" fmla="*/ 91574 h 865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44909" h="865549">
                <a:moveTo>
                  <a:pt x="1556644" y="292234"/>
                </a:moveTo>
                <a:cubicBezTo>
                  <a:pt x="1426824" y="411675"/>
                  <a:pt x="1172047" y="842538"/>
                  <a:pt x="933508" y="865549"/>
                </a:cubicBezTo>
                <a:cubicBezTo>
                  <a:pt x="492329" y="864042"/>
                  <a:pt x="163837" y="478523"/>
                  <a:pt x="125407" y="430302"/>
                </a:cubicBezTo>
                <a:lnTo>
                  <a:pt x="123965" y="428414"/>
                </a:lnTo>
                <a:lnTo>
                  <a:pt x="0" y="552379"/>
                </a:lnTo>
                <a:lnTo>
                  <a:pt x="0" y="35489"/>
                </a:lnTo>
                <a:lnTo>
                  <a:pt x="516890" y="35489"/>
                </a:lnTo>
                <a:lnTo>
                  <a:pt x="234037" y="113720"/>
                </a:lnTo>
                <a:lnTo>
                  <a:pt x="206534" y="163555"/>
                </a:lnTo>
                <a:cubicBezTo>
                  <a:pt x="263865" y="228462"/>
                  <a:pt x="697467" y="484504"/>
                  <a:pt x="914324" y="510659"/>
                </a:cubicBezTo>
                <a:cubicBezTo>
                  <a:pt x="1131181" y="536814"/>
                  <a:pt x="1461957" y="546442"/>
                  <a:pt x="1507679" y="320486"/>
                </a:cubicBezTo>
                <a:lnTo>
                  <a:pt x="1535870" y="0"/>
                </a:lnTo>
                <a:cubicBezTo>
                  <a:pt x="1596770" y="6395"/>
                  <a:pt x="1644909" y="91574"/>
                  <a:pt x="1644909" y="91574"/>
                </a:cubicBezTo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5" name="자유형 16"/>
          <p:cNvSpPr/>
          <p:nvPr/>
        </p:nvSpPr>
        <p:spPr>
          <a:xfrm>
            <a:off x="3460520" y="1692974"/>
            <a:ext cx="658368" cy="104503"/>
          </a:xfrm>
          <a:custGeom>
            <a:avLst/>
            <a:gdLst>
              <a:gd name="connsiteX0" fmla="*/ 548640 w 548640"/>
              <a:gd name="connsiteY0" fmla="*/ 17417 h 87086"/>
              <a:gd name="connsiteX1" fmla="*/ 548640 w 548640"/>
              <a:gd name="connsiteY1" fmla="*/ 17417 h 87086"/>
              <a:gd name="connsiteX2" fmla="*/ 0 w 548640"/>
              <a:gd name="connsiteY2" fmla="*/ 87086 h 87086"/>
              <a:gd name="connsiteX3" fmla="*/ 0 w 548640"/>
              <a:gd name="connsiteY3" fmla="*/ 0 h 87086"/>
              <a:gd name="connsiteX4" fmla="*/ 548640 w 548640"/>
              <a:gd name="connsiteY4" fmla="*/ 17417 h 87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640" h="87086">
                <a:moveTo>
                  <a:pt x="548640" y="17417"/>
                </a:moveTo>
                <a:lnTo>
                  <a:pt x="548640" y="17417"/>
                </a:lnTo>
                <a:lnTo>
                  <a:pt x="0" y="87086"/>
                </a:lnTo>
                <a:lnTo>
                  <a:pt x="0" y="0"/>
                </a:lnTo>
                <a:lnTo>
                  <a:pt x="548640" y="17417"/>
                </a:lnTo>
                <a:close/>
              </a:path>
            </a:pathLst>
          </a:custGeom>
          <a:gradFill>
            <a:gsLst>
              <a:gs pos="42000">
                <a:schemeClr val="tx1">
                  <a:alpha val="40000"/>
                </a:schemeClr>
              </a:gs>
              <a:gs pos="77000">
                <a:schemeClr val="tx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2146875" y="1272334"/>
            <a:ext cx="2328493" cy="445478"/>
          </a:xfrm>
          <a:prstGeom prst="rect">
            <a:avLst/>
          </a:prstGeom>
          <a:gradFill>
            <a:gsLst>
              <a:gs pos="42000">
                <a:schemeClr val="accent5">
                  <a:lumMod val="75000"/>
                </a:schemeClr>
              </a:gs>
              <a:gs pos="77000">
                <a:schemeClr val="accent5">
                  <a:lumMod val="75000"/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18" name="텍스트 상자 19"/>
          <p:cNvSpPr txBox="1"/>
          <p:nvPr/>
        </p:nvSpPr>
        <p:spPr>
          <a:xfrm>
            <a:off x="4003330" y="2199406"/>
            <a:ext cx="883729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ko-KR" altLang="en-US" sz="1400" b="1" dirty="0"/>
              <a:t>광학</a:t>
            </a:r>
            <a:endParaRPr kumimoji="1" lang="en-US" altLang="ko-KR" sz="1400" b="1" dirty="0"/>
          </a:p>
        </p:txBody>
      </p:sp>
      <p:sp>
        <p:nvSpPr>
          <p:cNvPr id="19" name="텍스트 상자 20"/>
          <p:cNvSpPr txBox="1"/>
          <p:nvPr/>
        </p:nvSpPr>
        <p:spPr>
          <a:xfrm>
            <a:off x="2765157" y="3313269"/>
            <a:ext cx="109192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ko-KR" altLang="en-US" sz="1400" b="1" dirty="0"/>
              <a:t>하드웨어</a:t>
            </a:r>
            <a:endParaRPr kumimoji="1" lang="en-US" altLang="ko-KR" sz="1400" b="1" dirty="0"/>
          </a:p>
        </p:txBody>
      </p:sp>
      <p:sp>
        <p:nvSpPr>
          <p:cNvPr id="20" name="텍스트 상자 21"/>
          <p:cNvSpPr txBox="1"/>
          <p:nvPr/>
        </p:nvSpPr>
        <p:spPr>
          <a:xfrm>
            <a:off x="5076027" y="3313269"/>
            <a:ext cx="109192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ko-KR" altLang="en-US" sz="1400" b="1" dirty="0"/>
              <a:t>소프트웨어</a:t>
            </a:r>
            <a:endParaRPr kumimoji="1" lang="en-US" altLang="ko-KR" sz="1400" b="1" dirty="0"/>
          </a:p>
        </p:txBody>
      </p:sp>
      <p:sp>
        <p:nvSpPr>
          <p:cNvPr id="21" name="텍스트 상자 22"/>
          <p:cNvSpPr txBox="1"/>
          <p:nvPr/>
        </p:nvSpPr>
        <p:spPr>
          <a:xfrm>
            <a:off x="4010070" y="4362769"/>
            <a:ext cx="88372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ko-KR" altLang="en-US" sz="1400" b="1" dirty="0"/>
              <a:t>설계</a:t>
            </a:r>
            <a:r>
              <a:rPr kumimoji="1" lang="en-US" altLang="ko-KR" sz="1400" b="1" dirty="0"/>
              <a:t>/</a:t>
            </a:r>
          </a:p>
          <a:p>
            <a:pPr algn="ctr"/>
            <a:r>
              <a:rPr kumimoji="1" lang="ko-KR" altLang="en-US" sz="1400" b="1" dirty="0"/>
              <a:t>디자인</a:t>
            </a:r>
            <a:endParaRPr kumimoji="1" lang="en-US" altLang="ko-KR" sz="1400" b="1" dirty="0"/>
          </a:p>
        </p:txBody>
      </p:sp>
      <p:grpSp>
        <p:nvGrpSpPr>
          <p:cNvPr id="22" name="그룹 21"/>
          <p:cNvGrpSpPr/>
          <p:nvPr/>
        </p:nvGrpSpPr>
        <p:grpSpPr>
          <a:xfrm>
            <a:off x="4272870" y="3262789"/>
            <a:ext cx="398974" cy="398974"/>
            <a:chOff x="4142388" y="3575643"/>
            <a:chExt cx="314200" cy="314200"/>
          </a:xfrm>
        </p:grpSpPr>
        <p:sp>
          <p:nvSpPr>
            <p:cNvPr id="23" name="포인트가 4개인 별 24"/>
            <p:cNvSpPr/>
            <p:nvPr/>
          </p:nvSpPr>
          <p:spPr>
            <a:xfrm rot="2700000">
              <a:off x="4142388" y="3575643"/>
              <a:ext cx="314200" cy="314200"/>
            </a:xfrm>
            <a:prstGeom prst="star4">
              <a:avLst>
                <a:gd name="adj" fmla="val 5175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sx="169000" sy="169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4" name="포인트가 4개인 별 25"/>
            <p:cNvSpPr/>
            <p:nvPr/>
          </p:nvSpPr>
          <p:spPr>
            <a:xfrm rot="2700000">
              <a:off x="4142388" y="3575643"/>
              <a:ext cx="314200" cy="314200"/>
            </a:xfrm>
            <a:prstGeom prst="star4">
              <a:avLst>
                <a:gd name="adj" fmla="val 5175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69000" sy="169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5" name="포인트가 4개인 별 26"/>
            <p:cNvSpPr/>
            <p:nvPr/>
          </p:nvSpPr>
          <p:spPr>
            <a:xfrm rot="2700000">
              <a:off x="4142388" y="3575643"/>
              <a:ext cx="314200" cy="314200"/>
            </a:xfrm>
            <a:prstGeom prst="star4">
              <a:avLst>
                <a:gd name="adj" fmla="val 5175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69000" sy="169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6" name="포인트가 4개인 별 27"/>
            <p:cNvSpPr/>
            <p:nvPr/>
          </p:nvSpPr>
          <p:spPr>
            <a:xfrm rot="2700000">
              <a:off x="4142388" y="3575643"/>
              <a:ext cx="314200" cy="314200"/>
            </a:xfrm>
            <a:prstGeom prst="star4">
              <a:avLst>
                <a:gd name="adj" fmla="val 5175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69000" sy="169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7" name="포인트가 4개인 별 28"/>
            <p:cNvSpPr/>
            <p:nvPr/>
          </p:nvSpPr>
          <p:spPr>
            <a:xfrm rot="2700000">
              <a:off x="4142388" y="3575643"/>
              <a:ext cx="314200" cy="314200"/>
            </a:xfrm>
            <a:prstGeom prst="star4">
              <a:avLst>
                <a:gd name="adj" fmla="val 5175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69000" sy="169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8" name="포인트가 4개인 별 29"/>
            <p:cNvSpPr/>
            <p:nvPr/>
          </p:nvSpPr>
          <p:spPr>
            <a:xfrm rot="2700000">
              <a:off x="4142388" y="3575643"/>
              <a:ext cx="314200" cy="314200"/>
            </a:xfrm>
            <a:prstGeom prst="star4">
              <a:avLst>
                <a:gd name="adj" fmla="val 5175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69000" sy="169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29" name="포인트가 4개인 별 30"/>
            <p:cNvSpPr/>
            <p:nvPr/>
          </p:nvSpPr>
          <p:spPr>
            <a:xfrm rot="2700000">
              <a:off x="4142388" y="3575643"/>
              <a:ext cx="314200" cy="314200"/>
            </a:xfrm>
            <a:prstGeom prst="star4">
              <a:avLst>
                <a:gd name="adj" fmla="val 5175"/>
              </a:avLst>
            </a:prstGeom>
            <a:solidFill>
              <a:schemeClr val="bg1"/>
            </a:solidFill>
            <a:ln>
              <a:noFill/>
            </a:ln>
            <a:effectLst>
              <a:outerShdw blurRad="342900" sx="169000" sy="169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/>
            </a:p>
          </p:txBody>
        </p:sp>
      </p:grpSp>
      <p:sp>
        <p:nvSpPr>
          <p:cNvPr id="30" name="텍스트 상자 31"/>
          <p:cNvSpPr txBox="1"/>
          <p:nvPr/>
        </p:nvSpPr>
        <p:spPr>
          <a:xfrm>
            <a:off x="5886873" y="1613991"/>
            <a:ext cx="14686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6000" indent="-216000"/>
            <a:r>
              <a:rPr lang="en-US" altLang="ko-KR" sz="1100" b="1" dirty="0">
                <a:solidFill>
                  <a:schemeClr val="accent5"/>
                </a:solidFill>
                <a:cs typeface="Arial" panose="020B0604020202020204" pitchFamily="34" charset="0"/>
              </a:rPr>
              <a:t>O1  </a:t>
            </a: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광학 센서</a:t>
            </a:r>
            <a:endParaRPr lang="en-US" altLang="ko-KR" sz="1100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216000" indent="-216000"/>
            <a:r>
              <a:rPr lang="en-US" altLang="ko-KR" sz="1100" b="1" dirty="0">
                <a:solidFill>
                  <a:schemeClr val="accent5"/>
                </a:solidFill>
                <a:cs typeface="Arial" panose="020B0604020202020204" pitchFamily="34" charset="0"/>
              </a:rPr>
              <a:t>O2  </a:t>
            </a: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분광</a:t>
            </a:r>
            <a:r>
              <a:rPr lang="en-US" altLang="ko-KR" sz="11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분석 </a:t>
            </a:r>
            <a:r>
              <a:rPr lang="en-US" altLang="ko-KR" sz="11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&amp; </a:t>
            </a: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계측</a:t>
            </a:r>
            <a:endParaRPr lang="en-US" altLang="ko-KR" sz="1100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216000" indent="-216000"/>
            <a:r>
              <a:rPr lang="en-US" altLang="ko-KR" sz="1100" b="1" dirty="0">
                <a:solidFill>
                  <a:schemeClr val="accent5"/>
                </a:solidFill>
                <a:cs typeface="Arial" panose="020B0604020202020204" pitchFamily="34" charset="0"/>
              </a:rPr>
              <a:t>O3  </a:t>
            </a: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광학 시스템 설계</a:t>
            </a:r>
            <a:endParaRPr lang="en-US" altLang="ko-KR" sz="1100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216000" indent="-216000"/>
            <a:r>
              <a:rPr lang="en-US" altLang="ko-KR" sz="1100" b="1" dirty="0">
                <a:solidFill>
                  <a:schemeClr val="accent5"/>
                </a:solidFill>
                <a:cs typeface="Arial" panose="020B0604020202020204" pitchFamily="34" charset="0"/>
              </a:rPr>
              <a:t>O4  </a:t>
            </a: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신호 분석</a:t>
            </a:r>
            <a:endParaRPr lang="en-US" altLang="ko-KR" sz="1100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1" name="텍스트 상자 32"/>
          <p:cNvSpPr txBox="1"/>
          <p:nvPr/>
        </p:nvSpPr>
        <p:spPr>
          <a:xfrm>
            <a:off x="6701042" y="3050637"/>
            <a:ext cx="15488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6000" indent="-216000"/>
            <a:r>
              <a:rPr lang="en-US" altLang="ko-KR" sz="1100" b="1" dirty="0">
                <a:solidFill>
                  <a:srgbClr val="FF0000"/>
                </a:solidFill>
                <a:cs typeface="Arial" panose="020B0604020202020204" pitchFamily="34" charset="0"/>
              </a:rPr>
              <a:t>S1</a:t>
            </a:r>
            <a:r>
              <a:rPr lang="en-US" altLang="ko-KR" sz="1100" dirty="0"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프로그래밍</a:t>
            </a:r>
            <a:endParaRPr lang="en-US" altLang="ko-KR" sz="1100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216000" indent="-216000"/>
            <a:r>
              <a:rPr lang="en-US" altLang="ko-KR" sz="1100" b="1" dirty="0">
                <a:solidFill>
                  <a:srgbClr val="FF0000"/>
                </a:solidFill>
                <a:cs typeface="Arial" panose="020B0604020202020204" pitchFamily="34" charset="0"/>
              </a:rPr>
              <a:t>S2</a:t>
            </a:r>
            <a:r>
              <a:rPr lang="en-US" altLang="ko-KR" sz="1100" dirty="0"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  <a:r>
              <a:rPr lang="en-US" altLang="ko-KR" sz="11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DB </a:t>
            </a: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시스템 개발</a:t>
            </a:r>
            <a:endParaRPr lang="en-US" altLang="ko-KR" sz="1100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216000" indent="-216000"/>
            <a:r>
              <a:rPr lang="en-US" altLang="ko-KR" sz="1100" b="1" dirty="0">
                <a:solidFill>
                  <a:srgbClr val="FF0000"/>
                </a:solidFill>
                <a:cs typeface="Arial" panose="020B0604020202020204" pitchFamily="34" charset="0"/>
              </a:rPr>
              <a:t>S3  </a:t>
            </a: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애플리케이션 개발</a:t>
            </a:r>
            <a:endParaRPr lang="en-US" altLang="ko-KR" sz="1100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216000" indent="-216000"/>
            <a:r>
              <a:rPr lang="en-US" altLang="ko-KR" sz="1100" b="1" dirty="0">
                <a:solidFill>
                  <a:srgbClr val="FF0000"/>
                </a:solidFill>
                <a:cs typeface="Arial" panose="020B0604020202020204" pitchFamily="34" charset="0"/>
              </a:rPr>
              <a:t>S4</a:t>
            </a:r>
            <a:r>
              <a:rPr lang="en-US" altLang="ko-KR" sz="1100" dirty="0"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웹 개발</a:t>
            </a:r>
            <a:endParaRPr lang="en-US" altLang="ko-KR" sz="1100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2" name="텍스트 상자 33"/>
          <p:cNvSpPr txBox="1"/>
          <p:nvPr/>
        </p:nvSpPr>
        <p:spPr>
          <a:xfrm>
            <a:off x="1039664" y="4837272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6000" indent="-216000"/>
            <a:r>
              <a:rPr lang="en-US" altLang="ko-KR" sz="1100" b="1" dirty="0">
                <a:solidFill>
                  <a:schemeClr val="accent2"/>
                </a:solidFill>
                <a:cs typeface="Arial" panose="020B0604020202020204" pitchFamily="34" charset="0"/>
              </a:rPr>
              <a:t>D1</a:t>
            </a:r>
            <a:r>
              <a:rPr lang="en-US" altLang="ko-KR" sz="1100" dirty="0">
                <a:solidFill>
                  <a:schemeClr val="accent2"/>
                </a:solidFill>
                <a:cs typeface="Arial" panose="020B0604020202020204" pitchFamily="34" charset="0"/>
              </a:rPr>
              <a:t>  </a:t>
            </a: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기구 설계</a:t>
            </a:r>
            <a:endParaRPr lang="en-US" altLang="ko-KR" sz="1100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216000" indent="-216000"/>
            <a:r>
              <a:rPr lang="en-US" altLang="ko-KR" sz="1100" b="1" dirty="0">
                <a:solidFill>
                  <a:schemeClr val="accent2"/>
                </a:solidFill>
                <a:cs typeface="Arial" panose="020B0604020202020204" pitchFamily="34" charset="0"/>
              </a:rPr>
              <a:t>D2</a:t>
            </a:r>
            <a:r>
              <a:rPr lang="en-US" altLang="ko-KR" sz="1100" dirty="0">
                <a:solidFill>
                  <a:schemeClr val="accent2"/>
                </a:solidFill>
                <a:cs typeface="Arial" panose="020B0604020202020204" pitchFamily="34" charset="0"/>
              </a:rPr>
              <a:t>  </a:t>
            </a: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초정밀 가공</a:t>
            </a:r>
            <a:endParaRPr lang="en-US" altLang="ko-KR" sz="1100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216000" indent="-216000"/>
            <a:r>
              <a:rPr lang="en-US" altLang="ko-KR" sz="1100" b="1" dirty="0">
                <a:solidFill>
                  <a:schemeClr val="accent2"/>
                </a:solidFill>
                <a:cs typeface="Arial" panose="020B0604020202020204" pitchFamily="34" charset="0"/>
              </a:rPr>
              <a:t>D3 </a:t>
            </a:r>
            <a:r>
              <a:rPr lang="en-US" altLang="ko-KR" sz="1100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altLang="ko-KR" sz="11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UX &amp; UI </a:t>
            </a: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디자인</a:t>
            </a:r>
            <a:endParaRPr lang="en-US" altLang="ko-KR" sz="1100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216000" indent="-216000"/>
            <a:r>
              <a:rPr lang="en-US" altLang="ko-KR" sz="1100" b="1" dirty="0">
                <a:solidFill>
                  <a:schemeClr val="accent2"/>
                </a:solidFill>
                <a:cs typeface="Arial" panose="020B0604020202020204" pitchFamily="34" charset="0"/>
              </a:rPr>
              <a:t>D4  </a:t>
            </a: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홍보물 디자인</a:t>
            </a:r>
            <a:endParaRPr lang="en-US" altLang="ko-KR" sz="1100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3" name="텍스트 상자 34"/>
          <p:cNvSpPr txBox="1"/>
          <p:nvPr/>
        </p:nvSpPr>
        <p:spPr>
          <a:xfrm>
            <a:off x="202448" y="3050636"/>
            <a:ext cx="19852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/>
            <a:r>
              <a:rPr lang="en-US" altLang="ko-KR" sz="1100" b="1" dirty="0">
                <a:solidFill>
                  <a:srgbClr val="7030A0"/>
                </a:solidFill>
                <a:cs typeface="Arial" panose="020B0604020202020204" pitchFamily="34" charset="0"/>
              </a:rPr>
              <a:t>H1</a:t>
            </a:r>
            <a:r>
              <a:rPr lang="en-US" altLang="ko-KR" sz="1100" dirty="0">
                <a:solidFill>
                  <a:srgbClr val="7030A0"/>
                </a:solidFill>
                <a:cs typeface="Arial" panose="020B0604020202020204" pitchFamily="34" charset="0"/>
              </a:rPr>
              <a:t>  </a:t>
            </a: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임베디드 시스템</a:t>
            </a:r>
            <a:r>
              <a:rPr lang="en-US" altLang="ko-KR" sz="11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 (Microcontroller, FPGA, </a:t>
            </a:r>
            <a:r>
              <a:rPr lang="en-US" altLang="ko-KR" sz="1100" dirty="0" err="1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etc</a:t>
            </a:r>
            <a:r>
              <a:rPr lang="en-US" altLang="ko-KR" sz="11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)</a:t>
            </a:r>
          </a:p>
          <a:p>
            <a:pPr marL="216000" indent="-216000"/>
            <a:r>
              <a:rPr lang="en-US" altLang="ko-KR" sz="1100" b="1" dirty="0">
                <a:solidFill>
                  <a:srgbClr val="7030A0"/>
                </a:solidFill>
                <a:cs typeface="Arial" panose="020B0604020202020204" pitchFamily="34" charset="0"/>
              </a:rPr>
              <a:t>H2 </a:t>
            </a:r>
            <a:r>
              <a:rPr lang="en-US" altLang="ko-KR" sz="1100" dirty="0">
                <a:cs typeface="Arial" panose="020B0604020202020204" pitchFamily="34" charset="0"/>
              </a:rPr>
              <a:t> </a:t>
            </a:r>
            <a:r>
              <a:rPr lang="ko-KR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아날로그</a:t>
            </a:r>
            <a:r>
              <a:rPr lang="en-US" altLang="ko-KR" sz="11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/</a:t>
            </a: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디지털 회로 설계</a:t>
            </a:r>
            <a:r>
              <a:rPr lang="en-US" altLang="ko-KR" sz="11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 (SMPS, ADC circuit, </a:t>
            </a:r>
            <a:r>
              <a:rPr lang="en-US" altLang="ko-KR" sz="1100" dirty="0" err="1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etc</a:t>
            </a:r>
            <a:r>
              <a:rPr lang="en-US" altLang="ko-KR" sz="11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)</a:t>
            </a:r>
          </a:p>
          <a:p>
            <a:pPr marL="216000" indent="-216000"/>
            <a:r>
              <a:rPr lang="en-US" altLang="ko-KR" sz="1100" b="1" dirty="0">
                <a:solidFill>
                  <a:srgbClr val="7030A0"/>
                </a:solidFill>
                <a:cs typeface="Arial" panose="020B0604020202020204" pitchFamily="34" charset="0"/>
              </a:rPr>
              <a:t>H3</a:t>
            </a:r>
            <a:r>
              <a:rPr lang="en-US" altLang="ko-KR" sz="1100" dirty="0">
                <a:solidFill>
                  <a:srgbClr val="7030A0"/>
                </a:solidFill>
                <a:cs typeface="Arial" panose="020B0604020202020204" pitchFamily="34" charset="0"/>
              </a:rPr>
              <a:t>  </a:t>
            </a:r>
            <a:r>
              <a:rPr lang="ko-KR" altLang="en-US" sz="1100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신호 처리</a:t>
            </a:r>
            <a:endParaRPr lang="en-US" altLang="ko-KR" sz="1100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34" name="직선 연결선[R] 35"/>
          <p:cNvCxnSpPr/>
          <p:nvPr/>
        </p:nvCxnSpPr>
        <p:spPr>
          <a:xfrm>
            <a:off x="6140137" y="2982610"/>
            <a:ext cx="2803160" cy="0"/>
          </a:xfrm>
          <a:prstGeom prst="line">
            <a:avLst/>
          </a:prstGeom>
          <a:ln w="38100" cap="rnd">
            <a:solidFill>
              <a:srgbClr val="EF40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[R] 36"/>
          <p:cNvCxnSpPr/>
          <p:nvPr/>
        </p:nvCxnSpPr>
        <p:spPr>
          <a:xfrm>
            <a:off x="4854562" y="1580608"/>
            <a:ext cx="3204316" cy="0"/>
          </a:xfrm>
          <a:prstGeom prst="line">
            <a:avLst/>
          </a:prstGeom>
          <a:ln w="38100" cap="rnd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[R] 37"/>
          <p:cNvCxnSpPr>
            <a:cxnSpLocks/>
          </p:cNvCxnSpPr>
          <p:nvPr/>
        </p:nvCxnSpPr>
        <p:spPr>
          <a:xfrm>
            <a:off x="206793" y="2986950"/>
            <a:ext cx="2384007" cy="0"/>
          </a:xfrm>
          <a:prstGeom prst="line">
            <a:avLst/>
          </a:prstGeom>
          <a:ln w="38100" cap="rnd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[R] 38"/>
          <p:cNvCxnSpPr>
            <a:cxnSpLocks/>
          </p:cNvCxnSpPr>
          <p:nvPr/>
        </p:nvCxnSpPr>
        <p:spPr>
          <a:xfrm>
            <a:off x="1039664" y="4747900"/>
            <a:ext cx="2646511" cy="0"/>
          </a:xfrm>
          <a:prstGeom prst="line">
            <a:avLst/>
          </a:prstGeom>
          <a:ln w="38100" cap="rnd">
            <a:solidFill>
              <a:srgbClr val="FBAF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895350" y="64854"/>
            <a:ext cx="252184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100" b="1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케이랩</a:t>
            </a:r>
            <a:r>
              <a:rPr lang="ko-KR" altLang="en-US" sz="2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㈜ 기술 역량</a:t>
            </a:r>
            <a:endParaRPr lang="en-US" altLang="ko-KR" sz="21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슬라이드 번호 개체 틀 16">
            <a:extLst>
              <a:ext uri="{FF2B5EF4-FFF2-40B4-BE49-F238E27FC236}">
                <a16:creationId xmlns:a16="http://schemas.microsoft.com/office/drawing/2014/main" id="{061F3576-4EF1-45A6-A65A-8A4E040AF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D4D65-D3E9-4D17-82CB-0ABC99377370}" type="slidenum">
              <a:rPr lang="ko-KR" altLang="en-US" smtClean="0"/>
              <a:pPr/>
              <a:t>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28961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2678" y="3477467"/>
            <a:ext cx="1786548" cy="25262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1" name="TextBox 140"/>
          <p:cNvSpPr txBox="1"/>
          <p:nvPr/>
        </p:nvSpPr>
        <p:spPr>
          <a:xfrm>
            <a:off x="895350" y="54778"/>
            <a:ext cx="19223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1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특허 및 상표권</a:t>
            </a:r>
            <a:endParaRPr lang="en-US" altLang="ko-KR" sz="2100" b="1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5821" y="3477468"/>
            <a:ext cx="1786548" cy="25262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2678" y="711406"/>
            <a:ext cx="1786548" cy="25262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4878" y="711409"/>
            <a:ext cx="1786548" cy="25262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53058" y="800097"/>
            <a:ext cx="370402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ko-KR" altLang="en-US" sz="1600" b="1" dirty="0"/>
              <a:t>특허</a:t>
            </a:r>
            <a:endParaRPr lang="en-US" altLang="ko-KR" sz="1600" b="1" dirty="0"/>
          </a:p>
          <a:p>
            <a:pPr>
              <a:spcAft>
                <a:spcPts val="600"/>
              </a:spcAft>
            </a:pPr>
            <a:endParaRPr lang="en-US" altLang="ko-KR" sz="1200" dirty="0"/>
          </a:p>
          <a:p>
            <a:pPr>
              <a:spcAft>
                <a:spcPts val="600"/>
              </a:spcAft>
            </a:pPr>
            <a:endParaRPr lang="en-US" altLang="ko-KR" sz="12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altLang="ko-KR" sz="12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altLang="ko-KR" sz="12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altLang="ko-KR" sz="12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altLang="ko-KR" sz="12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altLang="ko-KR" sz="12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altLang="ko-KR" sz="12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altLang="ko-KR" sz="1200" dirty="0"/>
          </a:p>
          <a:p>
            <a:pPr>
              <a:spcAft>
                <a:spcPts val="600"/>
              </a:spcAft>
            </a:pPr>
            <a:r>
              <a:rPr lang="ko-KR" altLang="en-US" sz="1600" b="1" dirty="0"/>
              <a:t>상표권</a:t>
            </a:r>
            <a:endParaRPr lang="en-US" altLang="ko-KR" sz="1600" b="1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0517" y="711407"/>
            <a:ext cx="1786548" cy="25262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7078" y="3477467"/>
            <a:ext cx="1786548" cy="25262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273" y="1349553"/>
            <a:ext cx="2366437" cy="1743479"/>
          </a:xfrm>
          <a:prstGeom prst="rect">
            <a:avLst/>
          </a:prstGeom>
        </p:spPr>
      </p:pic>
      <p:pic>
        <p:nvPicPr>
          <p:cNvPr id="15" name="Picture 2" descr="5020070016801의 도면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875" y="4561626"/>
            <a:ext cx="1961650" cy="35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FB96E01-FEBB-463F-86B5-AB3582FA6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D4D65-D3E9-4D17-82CB-0ABC99377370}" type="slidenum">
              <a:rPr lang="ko-KR" altLang="en-US" smtClean="0"/>
              <a:pPr/>
              <a:t>9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16665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4595</TotalTime>
  <Words>899</Words>
  <Application>Microsoft Office PowerPoint</Application>
  <PresentationFormat>화면 슬라이드 쇼(4:3)</PresentationFormat>
  <Paragraphs>255</Paragraphs>
  <Slides>17</Slides>
  <Notes>9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4" baseType="lpstr">
      <vt:lpstr>맑은 고딕</vt:lpstr>
      <vt:lpstr>Arial</vt:lpstr>
      <vt:lpstr>Arial Narrow</vt:lpstr>
      <vt:lpstr>Calibri</vt:lpstr>
      <vt:lpstr>Calibri Light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박정의</dc:creator>
  <cp:lastModifiedBy>김진환</cp:lastModifiedBy>
  <cp:revision>293</cp:revision>
  <cp:lastPrinted>2018-12-21T01:00:25Z</cp:lastPrinted>
  <dcterms:created xsi:type="dcterms:W3CDTF">2017-01-05T07:58:26Z</dcterms:created>
  <dcterms:modified xsi:type="dcterms:W3CDTF">2020-06-01T03:43:30Z</dcterms:modified>
</cp:coreProperties>
</file>